
<file path=[Content_Types].xml><?xml version="1.0" encoding="utf-8"?>
<Types xmlns="http://schemas.openxmlformats.org/package/2006/content-types">
  <Default Extension="fntdata" ContentType="application/x-fontdata"/>
  <Default Extension="jpeg" ContentType="image/jpeg"/>
  <Default Extension="mp4" ContentType="video/mp4"/>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22"/>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5" r:id="rId20"/>
    <p:sldId id="274" r:id="rId21"/>
  </p:sldIdLst>
  <p:sldSz cx="18288000" cy="10287000"/>
  <p:notesSz cx="6858000" cy="9144000"/>
  <p:embeddedFontLst>
    <p:embeddedFont>
      <p:font typeface="Alfa Slab One" panose="020B0604020202020204" charset="0"/>
      <p:regular r:id="rId23"/>
    </p:embeddedFont>
    <p:embeddedFont>
      <p:font typeface="Avenir" panose="020B0604020202020204" charset="0"/>
      <p:regular r:id="rId24"/>
    </p:embeddedFont>
    <p:embeddedFont>
      <p:font typeface="Avenir Bold" panose="020B0604020202020204" charset="0"/>
      <p:regular r:id="rId25"/>
    </p:embeddedFont>
    <p:embeddedFont>
      <p:font typeface="Bricolage Grotesque Bold" panose="020B0604020202020204" charset="0"/>
      <p:regular r:id="rId26"/>
    </p:embeddedFont>
    <p:embeddedFont>
      <p:font typeface="Chloe" panose="020B0604020202020204" charset="0"/>
      <p:regular r:id="rId27"/>
    </p:embeddedFont>
    <p:embeddedFont>
      <p:font typeface="Genty" panose="020B0604020202020204" charset="0"/>
      <p:regular r:id="rId28"/>
    </p:embeddedFont>
    <p:embeddedFont>
      <p:font typeface="Magnolia Script" panose="020B0604020202020204" charset="0"/>
      <p:regular r:id="rId29"/>
    </p:embeddedFont>
    <p:embeddedFont>
      <p:font typeface="Negrita Pro" panose="020B0604020202020204" charset="0"/>
      <p:regular r:id="rId30"/>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varScale="1">
        <p:scale>
          <a:sx n="70" d="100"/>
          <a:sy n="70" d="100"/>
        </p:scale>
        <p:origin x="774" y="8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4.fntdata"/><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3.fntdata"/><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7.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2.fntdata"/><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1.fntdata"/><Relationship Id="rId28" Type="http://schemas.openxmlformats.org/officeDocument/2006/relationships/font" Target="fonts/font6.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font" Target="fonts/font5.fntdata"/><Relationship Id="rId30" Type="http://schemas.openxmlformats.org/officeDocument/2006/relationships/font" Target="fonts/font8.fntdata"/><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E45FA4C-B5BF-4507-912A-04F32717277E}" type="datetimeFigureOut">
              <a:rPr lang="en-GB" smtClean="0"/>
              <a:t>02/09/2026</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E33505A-B239-400D-9880-4837A0E81EA4}" type="slidenum">
              <a:rPr lang="en-GB" smtClean="0"/>
              <a:t>‹#›</a:t>
            </a:fld>
            <a:endParaRPr lang="en-GB"/>
          </a:p>
        </p:txBody>
      </p:sp>
    </p:spTree>
    <p:extLst>
      <p:ext uri="{BB962C8B-B14F-4D97-AF65-F5344CB8AC3E}">
        <p14:creationId xmlns:p14="http://schemas.microsoft.com/office/powerpoint/2010/main" val="245023812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There are two videos here. One from an individual pilgrim that speaks more about the spiritual side of Lourdes – especially the Torchlight Procession and personal highlights. The next video is a compilation from one of the Coaches of a coach community  experience.</a:t>
            </a:r>
          </a:p>
        </p:txBody>
      </p:sp>
      <p:sp>
        <p:nvSpPr>
          <p:cNvPr id="4" name="Slide Number Placeholder 3"/>
          <p:cNvSpPr>
            <a:spLocks noGrp="1"/>
          </p:cNvSpPr>
          <p:nvPr>
            <p:ph type="sldNum" sz="quarter" idx="5"/>
          </p:nvPr>
        </p:nvSpPr>
        <p:spPr/>
        <p:txBody>
          <a:bodyPr/>
          <a:lstStyle/>
          <a:p>
            <a:fld id="{AE33505A-B239-400D-9880-4837A0E81EA4}" type="slidenum">
              <a:rPr lang="en-GB" smtClean="0"/>
              <a:t>18</a:t>
            </a:fld>
            <a:endParaRPr lang="en-GB"/>
          </a:p>
        </p:txBody>
      </p:sp>
    </p:spTree>
    <p:extLst>
      <p:ext uri="{BB962C8B-B14F-4D97-AF65-F5344CB8AC3E}">
        <p14:creationId xmlns:p14="http://schemas.microsoft.com/office/powerpoint/2010/main" val="61467621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9/2/2026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9/2/2026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9/2/2026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9/2/2026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9/2/2026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9/2/2026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9/2/2026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9/2/2026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9/2/2026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9/2/2026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9/2/2026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9/2/2026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43.jpeg"/><Relationship Id="rId7" Type="http://schemas.openxmlformats.org/officeDocument/2006/relationships/image" Target="../media/image47.svg"/><Relationship Id="rId2" Type="http://schemas.openxmlformats.org/officeDocument/2006/relationships/image" Target="../media/image42.jpeg"/><Relationship Id="rId1" Type="http://schemas.openxmlformats.org/officeDocument/2006/relationships/slideLayout" Target="../slideLayouts/slideLayout7.xml"/><Relationship Id="rId6" Type="http://schemas.openxmlformats.org/officeDocument/2006/relationships/image" Target="../media/image46.png"/><Relationship Id="rId5" Type="http://schemas.openxmlformats.org/officeDocument/2006/relationships/image" Target="../media/image45.jpeg"/><Relationship Id="rId4" Type="http://schemas.openxmlformats.org/officeDocument/2006/relationships/image" Target="../media/image44.jpeg"/><Relationship Id="rId9" Type="http://schemas.openxmlformats.org/officeDocument/2006/relationships/image" Target="../media/image14.svg"/></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48.jpeg"/><Relationship Id="rId1" Type="http://schemas.openxmlformats.org/officeDocument/2006/relationships/slideLayout" Target="../slideLayouts/slideLayout7.xml"/><Relationship Id="rId6" Type="http://schemas.openxmlformats.org/officeDocument/2006/relationships/image" Target="../media/image17.svg"/><Relationship Id="rId5" Type="http://schemas.openxmlformats.org/officeDocument/2006/relationships/image" Target="../media/image16.png"/><Relationship Id="rId4" Type="http://schemas.openxmlformats.org/officeDocument/2006/relationships/image" Target="../media/image11.svg"/></Relationships>
</file>

<file path=ppt/slides/_rels/slide12.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image" Target="../media/image49.jpeg"/><Relationship Id="rId1" Type="http://schemas.openxmlformats.org/officeDocument/2006/relationships/slideLayout" Target="../slideLayouts/slideLayout7.xml"/><Relationship Id="rId6" Type="http://schemas.openxmlformats.org/officeDocument/2006/relationships/image" Target="../media/image53.jpeg"/><Relationship Id="rId5" Type="http://schemas.openxmlformats.org/officeDocument/2006/relationships/image" Target="../media/image52.jpeg"/><Relationship Id="rId4" Type="http://schemas.openxmlformats.org/officeDocument/2006/relationships/image" Target="../media/image51.jpeg"/></Relationships>
</file>

<file path=ppt/slides/_rels/slide13.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image" Target="../media/image54.jpeg"/><Relationship Id="rId1" Type="http://schemas.openxmlformats.org/officeDocument/2006/relationships/slideLayout" Target="../slideLayouts/slideLayout7.xml"/><Relationship Id="rId6" Type="http://schemas.openxmlformats.org/officeDocument/2006/relationships/image" Target="../media/image58.jpeg"/><Relationship Id="rId5" Type="http://schemas.openxmlformats.org/officeDocument/2006/relationships/image" Target="../media/image57.jpeg"/><Relationship Id="rId4" Type="http://schemas.openxmlformats.org/officeDocument/2006/relationships/image" Target="../media/image56.jpeg"/></Relationships>
</file>

<file path=ppt/slides/_rels/slide14.xml.rels><?xml version="1.0" encoding="UTF-8" standalone="yes"?>
<Relationships xmlns="http://schemas.openxmlformats.org/package/2006/relationships"><Relationship Id="rId3" Type="http://schemas.openxmlformats.org/officeDocument/2006/relationships/image" Target="../media/image60.svg"/><Relationship Id="rId7" Type="http://schemas.openxmlformats.org/officeDocument/2006/relationships/image" Target="../media/image64.jpeg"/><Relationship Id="rId2" Type="http://schemas.openxmlformats.org/officeDocument/2006/relationships/image" Target="../media/image59.png"/><Relationship Id="rId1" Type="http://schemas.openxmlformats.org/officeDocument/2006/relationships/slideLayout" Target="../slideLayouts/slideLayout7.xml"/><Relationship Id="rId6" Type="http://schemas.openxmlformats.org/officeDocument/2006/relationships/image" Target="../media/image63.jpeg"/><Relationship Id="rId5" Type="http://schemas.openxmlformats.org/officeDocument/2006/relationships/image" Target="../media/image62.svg"/><Relationship Id="rId4" Type="http://schemas.openxmlformats.org/officeDocument/2006/relationships/image" Target="../media/image61.png"/></Relationships>
</file>

<file path=ppt/slides/_rels/slide15.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Layout" Target="../slideLayouts/slideLayout7.xml"/><Relationship Id="rId5" Type="http://schemas.openxmlformats.org/officeDocument/2006/relationships/image" Target="../media/image66.jpeg"/><Relationship Id="rId4" Type="http://schemas.openxmlformats.org/officeDocument/2006/relationships/image" Target="../media/image65.jpe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Layout" Target="../slideLayouts/slideLayout7.xml"/><Relationship Id="rId5" Type="http://schemas.openxmlformats.org/officeDocument/2006/relationships/image" Target="../media/image68.jpeg"/><Relationship Id="rId4" Type="http://schemas.openxmlformats.org/officeDocument/2006/relationships/image" Target="../media/image67.jpe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69.jpeg"/><Relationship Id="rId4" Type="http://schemas.openxmlformats.org/officeDocument/2006/relationships/notesSlide" Target="../notesSlides/notesSlide1.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media/media2.MP4"/><Relationship Id="rId1" Type="http://schemas.microsoft.com/office/2007/relationships/media" Target="../media/media2.MP4"/><Relationship Id="rId4" Type="http://schemas.openxmlformats.org/officeDocument/2006/relationships/image" Target="../media/image70.png"/></Relationships>
</file>

<file path=ppt/slides/_rels/slide2.xml.rels><?xml version="1.0" encoding="UTF-8" standalone="yes"?>
<Relationships xmlns="http://schemas.openxmlformats.org/package/2006/relationships"><Relationship Id="rId8" Type="http://schemas.openxmlformats.org/officeDocument/2006/relationships/image" Target="../media/image9.svg"/><Relationship Id="rId3" Type="http://schemas.openxmlformats.org/officeDocument/2006/relationships/image" Target="../media/image4.svg"/><Relationship Id="rId7"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Layout" Target="../slideLayouts/slideLayout7.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5.jpeg"/></Relationships>
</file>

<file path=ppt/slides/_rels/slide20.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7.xml"/><Relationship Id="rId5" Type="http://schemas.openxmlformats.org/officeDocument/2006/relationships/image" Target="../media/image34.svg"/><Relationship Id="rId4" Type="http://schemas.openxmlformats.org/officeDocument/2006/relationships/image" Target="../media/image33.png"/></Relationships>
</file>

<file path=ppt/slides/_rels/slide3.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11.svg"/><Relationship Id="rId7" Type="http://schemas.openxmlformats.org/officeDocument/2006/relationships/image" Target="../media/image15.jpeg"/><Relationship Id="rId2" Type="http://schemas.openxmlformats.org/officeDocument/2006/relationships/image" Target="../media/image10.png"/><Relationship Id="rId1" Type="http://schemas.openxmlformats.org/officeDocument/2006/relationships/slideLayout" Target="../slideLayouts/slideLayout7.xml"/><Relationship Id="rId6" Type="http://schemas.openxmlformats.org/officeDocument/2006/relationships/image" Target="../media/image14.svg"/><Relationship Id="rId5" Type="http://schemas.openxmlformats.org/officeDocument/2006/relationships/image" Target="../media/image13.png"/><Relationship Id="rId4" Type="http://schemas.openxmlformats.org/officeDocument/2006/relationships/image" Target="../media/image12.jpeg"/><Relationship Id="rId9" Type="http://schemas.openxmlformats.org/officeDocument/2006/relationships/image" Target="../media/image17.svg"/></Relationships>
</file>

<file path=ppt/slides/_rels/slide4.xml.rels><?xml version="1.0" encoding="UTF-8" standalone="yes"?>
<Relationships xmlns="http://schemas.openxmlformats.org/package/2006/relationships"><Relationship Id="rId8" Type="http://schemas.openxmlformats.org/officeDocument/2006/relationships/image" Target="../media/image22.svg"/><Relationship Id="rId3" Type="http://schemas.openxmlformats.org/officeDocument/2006/relationships/image" Target="../media/image19.svg"/><Relationship Id="rId7" Type="http://schemas.openxmlformats.org/officeDocument/2006/relationships/image" Target="../media/image21.png"/><Relationship Id="rId2" Type="http://schemas.openxmlformats.org/officeDocument/2006/relationships/image" Target="../media/image18.png"/><Relationship Id="rId1" Type="http://schemas.openxmlformats.org/officeDocument/2006/relationships/slideLayout" Target="../slideLayouts/slideLayout7.xml"/><Relationship Id="rId6" Type="http://schemas.openxmlformats.org/officeDocument/2006/relationships/image" Target="../media/image14.svg"/><Relationship Id="rId5" Type="http://schemas.openxmlformats.org/officeDocument/2006/relationships/image" Target="../media/image13.png"/><Relationship Id="rId4" Type="http://schemas.openxmlformats.org/officeDocument/2006/relationships/image" Target="../media/image20.jpeg"/></Relationships>
</file>

<file path=ppt/slides/_rels/slide5.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Layout" Target="../slideLayouts/slideLayout7.xml"/><Relationship Id="rId6" Type="http://schemas.openxmlformats.org/officeDocument/2006/relationships/image" Target="../media/image25.jpeg"/><Relationship Id="rId5" Type="http://schemas.openxmlformats.org/officeDocument/2006/relationships/image" Target="../media/image24.jpeg"/><Relationship Id="rId4" Type="http://schemas.openxmlformats.org/officeDocument/2006/relationships/image" Target="../media/image23.jpeg"/></Relationships>
</file>

<file path=ppt/slides/_rels/slide6.xml.rels><?xml version="1.0" encoding="UTF-8" standalone="yes"?>
<Relationships xmlns="http://schemas.openxmlformats.org/package/2006/relationships"><Relationship Id="rId8" Type="http://schemas.openxmlformats.org/officeDocument/2006/relationships/image" Target="../media/image30.jpeg"/><Relationship Id="rId3" Type="http://schemas.openxmlformats.org/officeDocument/2006/relationships/image" Target="../media/image27.svg"/><Relationship Id="rId7" Type="http://schemas.openxmlformats.org/officeDocument/2006/relationships/image" Target="../media/image14.svg"/><Relationship Id="rId2" Type="http://schemas.openxmlformats.org/officeDocument/2006/relationships/image" Target="../media/image26.png"/><Relationship Id="rId1" Type="http://schemas.openxmlformats.org/officeDocument/2006/relationships/slideLayout" Target="../slideLayouts/slideLayout7.xml"/><Relationship Id="rId6" Type="http://schemas.openxmlformats.org/officeDocument/2006/relationships/image" Target="../media/image13.png"/><Relationship Id="rId5" Type="http://schemas.openxmlformats.org/officeDocument/2006/relationships/image" Target="../media/image29.jpeg"/><Relationship Id="rId4" Type="http://schemas.openxmlformats.org/officeDocument/2006/relationships/image" Target="../media/image28.jpeg"/></Relationships>
</file>

<file path=ppt/slides/_rels/slide7.xml.rels><?xml version="1.0" encoding="UTF-8" standalone="yes"?>
<Relationships xmlns="http://schemas.openxmlformats.org/package/2006/relationships"><Relationship Id="rId3" Type="http://schemas.openxmlformats.org/officeDocument/2006/relationships/image" Target="../media/image27.svg"/><Relationship Id="rId2" Type="http://schemas.openxmlformats.org/officeDocument/2006/relationships/image" Target="../media/image26.png"/><Relationship Id="rId1" Type="http://schemas.openxmlformats.org/officeDocument/2006/relationships/slideLayout" Target="../slideLayouts/slideLayout7.xml"/><Relationship Id="rId5" Type="http://schemas.openxmlformats.org/officeDocument/2006/relationships/image" Target="../media/image32.jpeg"/><Relationship Id="rId4" Type="http://schemas.openxmlformats.org/officeDocument/2006/relationships/image" Target="../media/image31.jpeg"/></Relationships>
</file>

<file path=ppt/slides/_rels/slide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34.svg"/><Relationship Id="rId7" Type="http://schemas.openxmlformats.org/officeDocument/2006/relationships/image" Target="../media/image38.jpeg"/><Relationship Id="rId2" Type="http://schemas.openxmlformats.org/officeDocument/2006/relationships/image" Target="../media/image33.png"/><Relationship Id="rId1" Type="http://schemas.openxmlformats.org/officeDocument/2006/relationships/slideLayout" Target="../slideLayouts/slideLayout7.xml"/><Relationship Id="rId6" Type="http://schemas.openxmlformats.org/officeDocument/2006/relationships/image" Target="../media/image37.jpeg"/><Relationship Id="rId5" Type="http://schemas.openxmlformats.org/officeDocument/2006/relationships/image" Target="../media/image36.jpeg"/><Relationship Id="rId4" Type="http://schemas.openxmlformats.org/officeDocument/2006/relationships/image" Target="../media/image35.jpeg"/><Relationship Id="rId9" Type="http://schemas.openxmlformats.org/officeDocument/2006/relationships/image" Target="../media/image14.svg"/></Relationships>
</file>

<file path=ppt/slides/_rels/slide9.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jpeg"/><Relationship Id="rId1" Type="http://schemas.openxmlformats.org/officeDocument/2006/relationships/slideLayout" Target="../slideLayouts/slideLayout7.xml"/><Relationship Id="rId4" Type="http://schemas.openxmlformats.org/officeDocument/2006/relationships/image" Target="../media/image41.jpe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8C52FF"/>
        </a:solidFill>
        <a:effectLst/>
      </p:bgPr>
    </p:bg>
    <p:spTree>
      <p:nvGrpSpPr>
        <p:cNvPr id="1" name=""/>
        <p:cNvGrpSpPr/>
        <p:nvPr/>
      </p:nvGrpSpPr>
      <p:grpSpPr>
        <a:xfrm>
          <a:off x="0" y="0"/>
          <a:ext cx="0" cy="0"/>
          <a:chOff x="0" y="0"/>
          <a:chExt cx="0" cy="0"/>
        </a:xfrm>
      </p:grpSpPr>
      <p:grpSp>
        <p:nvGrpSpPr>
          <p:cNvPr id="2" name="Group 2"/>
          <p:cNvGrpSpPr/>
          <p:nvPr/>
        </p:nvGrpSpPr>
        <p:grpSpPr>
          <a:xfrm>
            <a:off x="0" y="3896102"/>
            <a:ext cx="18288000" cy="6390898"/>
            <a:chOff x="0" y="0"/>
            <a:chExt cx="9852699" cy="3443110"/>
          </a:xfrm>
        </p:grpSpPr>
        <p:sp>
          <p:nvSpPr>
            <p:cNvPr id="3" name="Freeform 3"/>
            <p:cNvSpPr/>
            <p:nvPr/>
          </p:nvSpPr>
          <p:spPr>
            <a:xfrm>
              <a:off x="0" y="0"/>
              <a:ext cx="9852699" cy="3443110"/>
            </a:xfrm>
            <a:custGeom>
              <a:avLst/>
              <a:gdLst/>
              <a:ahLst/>
              <a:cxnLst/>
              <a:rect l="l" t="t" r="r" b="b"/>
              <a:pathLst>
                <a:path w="9852699" h="3443110">
                  <a:moveTo>
                    <a:pt x="0" y="0"/>
                  </a:moveTo>
                  <a:lnTo>
                    <a:pt x="9852699" y="0"/>
                  </a:lnTo>
                  <a:lnTo>
                    <a:pt x="9852699" y="3443110"/>
                  </a:lnTo>
                  <a:lnTo>
                    <a:pt x="0" y="3443110"/>
                  </a:lnTo>
                  <a:close/>
                </a:path>
              </a:pathLst>
            </a:custGeom>
            <a:solidFill>
              <a:srgbClr val="FFDE59"/>
            </a:solidFill>
          </p:spPr>
        </p:sp>
        <p:sp>
          <p:nvSpPr>
            <p:cNvPr id="4" name="TextBox 4"/>
            <p:cNvSpPr txBox="1"/>
            <p:nvPr/>
          </p:nvSpPr>
          <p:spPr>
            <a:xfrm>
              <a:off x="0" y="-38100"/>
              <a:ext cx="9852699" cy="3481210"/>
            </a:xfrm>
            <a:prstGeom prst="rect">
              <a:avLst/>
            </a:prstGeom>
          </p:spPr>
          <p:txBody>
            <a:bodyPr lIns="50800" tIns="50800" rIns="50800" bIns="50800" rtlCol="0" anchor="ctr"/>
            <a:lstStyle/>
            <a:p>
              <a:pPr algn="ctr">
                <a:lnSpc>
                  <a:spcPts val="2659"/>
                </a:lnSpc>
                <a:spcBef>
                  <a:spcPct val="0"/>
                </a:spcBef>
              </a:pPr>
              <a:endParaRPr/>
            </a:p>
          </p:txBody>
        </p:sp>
      </p:grpSp>
      <p:sp>
        <p:nvSpPr>
          <p:cNvPr id="5" name="Freeform 5"/>
          <p:cNvSpPr/>
          <p:nvPr/>
        </p:nvSpPr>
        <p:spPr>
          <a:xfrm>
            <a:off x="635401" y="620063"/>
            <a:ext cx="17017197" cy="5820868"/>
          </a:xfrm>
          <a:custGeom>
            <a:avLst/>
            <a:gdLst/>
            <a:ahLst/>
            <a:cxnLst/>
            <a:rect l="l" t="t" r="r" b="b"/>
            <a:pathLst>
              <a:path w="17017197" h="5820868">
                <a:moveTo>
                  <a:pt x="0" y="0"/>
                </a:moveTo>
                <a:lnTo>
                  <a:pt x="17017198" y="0"/>
                </a:lnTo>
                <a:lnTo>
                  <a:pt x="17017198" y="5820868"/>
                </a:lnTo>
                <a:lnTo>
                  <a:pt x="0" y="5820868"/>
                </a:lnTo>
                <a:lnTo>
                  <a:pt x="0" y="0"/>
                </a:lnTo>
                <a:close/>
              </a:path>
            </a:pathLst>
          </a:custGeom>
          <a:blipFill>
            <a:blip r:embed="rId2"/>
            <a:stretch>
              <a:fillRect t="-79029" b="-27208"/>
            </a:stretch>
          </a:blipFill>
        </p:spPr>
      </p:sp>
      <p:grpSp>
        <p:nvGrpSpPr>
          <p:cNvPr id="6" name="Group 6"/>
          <p:cNvGrpSpPr/>
          <p:nvPr/>
        </p:nvGrpSpPr>
        <p:grpSpPr>
          <a:xfrm>
            <a:off x="1391933" y="0"/>
            <a:ext cx="1508672" cy="2431739"/>
            <a:chOff x="0" y="0"/>
            <a:chExt cx="504268" cy="812800"/>
          </a:xfrm>
        </p:grpSpPr>
        <p:sp>
          <p:nvSpPr>
            <p:cNvPr id="7" name="Freeform 7"/>
            <p:cNvSpPr/>
            <p:nvPr/>
          </p:nvSpPr>
          <p:spPr>
            <a:xfrm>
              <a:off x="0" y="0"/>
              <a:ext cx="504268" cy="812800"/>
            </a:xfrm>
            <a:custGeom>
              <a:avLst/>
              <a:gdLst/>
              <a:ahLst/>
              <a:cxnLst/>
              <a:rect l="l" t="t" r="r" b="b"/>
              <a:pathLst>
                <a:path w="504268" h="812800">
                  <a:moveTo>
                    <a:pt x="504268" y="0"/>
                  </a:moveTo>
                  <a:lnTo>
                    <a:pt x="504268" y="812800"/>
                  </a:lnTo>
                  <a:lnTo>
                    <a:pt x="252134" y="685800"/>
                  </a:lnTo>
                  <a:lnTo>
                    <a:pt x="0" y="812800"/>
                  </a:lnTo>
                  <a:lnTo>
                    <a:pt x="0" y="0"/>
                  </a:lnTo>
                  <a:lnTo>
                    <a:pt x="504268" y="0"/>
                  </a:lnTo>
                  <a:close/>
                </a:path>
              </a:pathLst>
            </a:custGeom>
            <a:solidFill>
              <a:srgbClr val="FFDE59"/>
            </a:solidFill>
          </p:spPr>
        </p:sp>
        <p:sp>
          <p:nvSpPr>
            <p:cNvPr id="8" name="TextBox 8"/>
            <p:cNvSpPr txBox="1"/>
            <p:nvPr/>
          </p:nvSpPr>
          <p:spPr>
            <a:xfrm>
              <a:off x="0" y="-38100"/>
              <a:ext cx="504268" cy="723900"/>
            </a:xfrm>
            <a:prstGeom prst="rect">
              <a:avLst/>
            </a:prstGeom>
          </p:spPr>
          <p:txBody>
            <a:bodyPr lIns="50800" tIns="50800" rIns="50800" bIns="50800" rtlCol="0" anchor="ctr"/>
            <a:lstStyle/>
            <a:p>
              <a:pPr algn="ctr">
                <a:lnSpc>
                  <a:spcPts val="2659"/>
                </a:lnSpc>
                <a:spcBef>
                  <a:spcPct val="0"/>
                </a:spcBef>
              </a:pPr>
              <a:endParaRPr/>
            </a:p>
          </p:txBody>
        </p:sp>
      </p:grpSp>
      <p:sp>
        <p:nvSpPr>
          <p:cNvPr id="9" name="Freeform 9"/>
          <p:cNvSpPr/>
          <p:nvPr/>
        </p:nvSpPr>
        <p:spPr>
          <a:xfrm>
            <a:off x="16553104" y="8742568"/>
            <a:ext cx="1354804" cy="1435911"/>
          </a:xfrm>
          <a:custGeom>
            <a:avLst/>
            <a:gdLst/>
            <a:ahLst/>
            <a:cxnLst/>
            <a:rect l="l" t="t" r="r" b="b"/>
            <a:pathLst>
              <a:path w="1354804" h="1435911">
                <a:moveTo>
                  <a:pt x="0" y="0"/>
                </a:moveTo>
                <a:lnTo>
                  <a:pt x="1354803" y="0"/>
                </a:lnTo>
                <a:lnTo>
                  <a:pt x="1354803" y="1435912"/>
                </a:lnTo>
                <a:lnTo>
                  <a:pt x="0" y="1435912"/>
                </a:lnTo>
                <a:lnTo>
                  <a:pt x="0" y="0"/>
                </a:lnTo>
                <a:close/>
              </a:path>
            </a:pathLst>
          </a:custGeom>
          <a:blipFill>
            <a:blip r:embed="rId3"/>
            <a:stretch>
              <a:fillRect/>
            </a:stretch>
          </a:blipFill>
        </p:spPr>
      </p:sp>
      <p:sp>
        <p:nvSpPr>
          <p:cNvPr id="10" name="TextBox 10"/>
          <p:cNvSpPr txBox="1"/>
          <p:nvPr/>
        </p:nvSpPr>
        <p:spPr>
          <a:xfrm>
            <a:off x="635401" y="6707631"/>
            <a:ext cx="10348696" cy="3330096"/>
          </a:xfrm>
          <a:prstGeom prst="rect">
            <a:avLst/>
          </a:prstGeom>
        </p:spPr>
        <p:txBody>
          <a:bodyPr lIns="0" tIns="0" rIns="0" bIns="0" rtlCol="0" anchor="t">
            <a:spAutoFit/>
          </a:bodyPr>
          <a:lstStyle/>
          <a:p>
            <a:pPr algn="just">
              <a:lnSpc>
                <a:spcPts val="12884"/>
              </a:lnSpc>
            </a:pPr>
            <a:r>
              <a:rPr lang="en-US" sz="13014" b="1">
                <a:solidFill>
                  <a:srgbClr val="FFFFFF"/>
                </a:solidFill>
                <a:latin typeface="Bricolage Grotesque Bold"/>
                <a:ea typeface="Bricolage Grotesque Bold"/>
                <a:cs typeface="Bricolage Grotesque Bold"/>
                <a:sym typeface="Bricolage Grotesque Bold"/>
              </a:rPr>
              <a:t>LOURDES PILGRIMAGE</a:t>
            </a:r>
          </a:p>
        </p:txBody>
      </p:sp>
      <p:sp>
        <p:nvSpPr>
          <p:cNvPr id="11" name="TextBox 11"/>
          <p:cNvSpPr txBox="1"/>
          <p:nvPr/>
        </p:nvSpPr>
        <p:spPr>
          <a:xfrm>
            <a:off x="10984097" y="6741307"/>
            <a:ext cx="6923810" cy="2001261"/>
          </a:xfrm>
          <a:prstGeom prst="rect">
            <a:avLst/>
          </a:prstGeom>
        </p:spPr>
        <p:txBody>
          <a:bodyPr lIns="0" tIns="0" rIns="0" bIns="0" rtlCol="0" anchor="t">
            <a:spAutoFit/>
          </a:bodyPr>
          <a:lstStyle/>
          <a:p>
            <a:pPr algn="r">
              <a:lnSpc>
                <a:spcPts val="4925"/>
              </a:lnSpc>
            </a:pPr>
            <a:r>
              <a:rPr lang="en-US" sz="4975">
                <a:solidFill>
                  <a:srgbClr val="FFFFFF"/>
                </a:solidFill>
                <a:latin typeface="Avenir"/>
                <a:ea typeface="Avenir"/>
                <a:cs typeface="Avenir"/>
                <a:sym typeface="Avenir"/>
              </a:rPr>
              <a:t>The Liverpool Archdiocese Youth Pilgrimage to Lourdes</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8C52FF"/>
        </a:solidFill>
        <a:effectLst/>
      </p:bgPr>
    </p:bg>
    <p:spTree>
      <p:nvGrpSpPr>
        <p:cNvPr id="1" name=""/>
        <p:cNvGrpSpPr/>
        <p:nvPr/>
      </p:nvGrpSpPr>
      <p:grpSpPr>
        <a:xfrm>
          <a:off x="0" y="0"/>
          <a:ext cx="0" cy="0"/>
          <a:chOff x="0" y="0"/>
          <a:chExt cx="0" cy="0"/>
        </a:xfrm>
      </p:grpSpPr>
      <p:grpSp>
        <p:nvGrpSpPr>
          <p:cNvPr id="2" name="Group 2"/>
          <p:cNvGrpSpPr/>
          <p:nvPr/>
        </p:nvGrpSpPr>
        <p:grpSpPr>
          <a:xfrm>
            <a:off x="0" y="2319209"/>
            <a:ext cx="18288000" cy="7967791"/>
            <a:chOff x="0" y="0"/>
            <a:chExt cx="9852699" cy="4292665"/>
          </a:xfrm>
        </p:grpSpPr>
        <p:sp>
          <p:nvSpPr>
            <p:cNvPr id="3" name="Freeform 3"/>
            <p:cNvSpPr/>
            <p:nvPr/>
          </p:nvSpPr>
          <p:spPr>
            <a:xfrm>
              <a:off x="0" y="0"/>
              <a:ext cx="9852699" cy="4292665"/>
            </a:xfrm>
            <a:custGeom>
              <a:avLst/>
              <a:gdLst/>
              <a:ahLst/>
              <a:cxnLst/>
              <a:rect l="l" t="t" r="r" b="b"/>
              <a:pathLst>
                <a:path w="9852699" h="4292665">
                  <a:moveTo>
                    <a:pt x="0" y="0"/>
                  </a:moveTo>
                  <a:lnTo>
                    <a:pt x="9852699" y="0"/>
                  </a:lnTo>
                  <a:lnTo>
                    <a:pt x="9852699" y="4292665"/>
                  </a:lnTo>
                  <a:lnTo>
                    <a:pt x="0" y="4292665"/>
                  </a:lnTo>
                  <a:close/>
                </a:path>
              </a:pathLst>
            </a:custGeom>
            <a:solidFill>
              <a:srgbClr val="FFFFFF"/>
            </a:solidFill>
          </p:spPr>
        </p:sp>
        <p:sp>
          <p:nvSpPr>
            <p:cNvPr id="4" name="TextBox 4"/>
            <p:cNvSpPr txBox="1"/>
            <p:nvPr/>
          </p:nvSpPr>
          <p:spPr>
            <a:xfrm>
              <a:off x="0" y="-38100"/>
              <a:ext cx="9852699" cy="4330765"/>
            </a:xfrm>
            <a:prstGeom prst="rect">
              <a:avLst/>
            </a:prstGeom>
          </p:spPr>
          <p:txBody>
            <a:bodyPr lIns="50800" tIns="50800" rIns="50800" bIns="50800" rtlCol="0" anchor="ctr"/>
            <a:lstStyle/>
            <a:p>
              <a:pPr algn="ctr">
                <a:lnSpc>
                  <a:spcPts val="2659"/>
                </a:lnSpc>
                <a:spcBef>
                  <a:spcPct val="0"/>
                </a:spcBef>
              </a:pPr>
              <a:endParaRPr/>
            </a:p>
          </p:txBody>
        </p:sp>
      </p:grpSp>
      <p:sp>
        <p:nvSpPr>
          <p:cNvPr id="5" name="Freeform 5"/>
          <p:cNvSpPr/>
          <p:nvPr/>
        </p:nvSpPr>
        <p:spPr>
          <a:xfrm>
            <a:off x="0" y="2442169"/>
            <a:ext cx="5787119" cy="4340339"/>
          </a:xfrm>
          <a:custGeom>
            <a:avLst/>
            <a:gdLst/>
            <a:ahLst/>
            <a:cxnLst/>
            <a:rect l="l" t="t" r="r" b="b"/>
            <a:pathLst>
              <a:path w="5787119" h="4340339">
                <a:moveTo>
                  <a:pt x="0" y="0"/>
                </a:moveTo>
                <a:lnTo>
                  <a:pt x="5787119" y="0"/>
                </a:lnTo>
                <a:lnTo>
                  <a:pt x="5787119" y="4340339"/>
                </a:lnTo>
                <a:lnTo>
                  <a:pt x="0" y="4340339"/>
                </a:lnTo>
                <a:lnTo>
                  <a:pt x="0" y="0"/>
                </a:lnTo>
                <a:close/>
              </a:path>
            </a:pathLst>
          </a:custGeom>
          <a:blipFill>
            <a:blip r:embed="rId2"/>
            <a:stretch>
              <a:fillRect/>
            </a:stretch>
          </a:blipFill>
        </p:spPr>
      </p:sp>
      <p:sp>
        <p:nvSpPr>
          <p:cNvPr id="6" name="Freeform 6"/>
          <p:cNvSpPr/>
          <p:nvPr/>
        </p:nvSpPr>
        <p:spPr>
          <a:xfrm>
            <a:off x="12049088" y="5791806"/>
            <a:ext cx="5787119" cy="4340339"/>
          </a:xfrm>
          <a:custGeom>
            <a:avLst/>
            <a:gdLst/>
            <a:ahLst/>
            <a:cxnLst/>
            <a:rect l="l" t="t" r="r" b="b"/>
            <a:pathLst>
              <a:path w="5787119" h="4340339">
                <a:moveTo>
                  <a:pt x="0" y="0"/>
                </a:moveTo>
                <a:lnTo>
                  <a:pt x="5787119" y="0"/>
                </a:lnTo>
                <a:lnTo>
                  <a:pt x="5787119" y="4340339"/>
                </a:lnTo>
                <a:lnTo>
                  <a:pt x="0" y="4340339"/>
                </a:lnTo>
                <a:lnTo>
                  <a:pt x="0" y="0"/>
                </a:lnTo>
                <a:close/>
              </a:path>
            </a:pathLst>
          </a:custGeom>
          <a:blipFill>
            <a:blip r:embed="rId3"/>
            <a:stretch>
              <a:fillRect/>
            </a:stretch>
          </a:blipFill>
        </p:spPr>
      </p:sp>
      <p:sp>
        <p:nvSpPr>
          <p:cNvPr id="7" name="Freeform 7"/>
          <p:cNvSpPr/>
          <p:nvPr/>
        </p:nvSpPr>
        <p:spPr>
          <a:xfrm>
            <a:off x="5901925" y="5791806"/>
            <a:ext cx="5787119" cy="4340339"/>
          </a:xfrm>
          <a:custGeom>
            <a:avLst/>
            <a:gdLst/>
            <a:ahLst/>
            <a:cxnLst/>
            <a:rect l="l" t="t" r="r" b="b"/>
            <a:pathLst>
              <a:path w="5787119" h="4340339">
                <a:moveTo>
                  <a:pt x="0" y="0"/>
                </a:moveTo>
                <a:lnTo>
                  <a:pt x="5787119" y="0"/>
                </a:lnTo>
                <a:lnTo>
                  <a:pt x="5787119" y="4340339"/>
                </a:lnTo>
                <a:lnTo>
                  <a:pt x="0" y="4340339"/>
                </a:lnTo>
                <a:lnTo>
                  <a:pt x="0" y="0"/>
                </a:lnTo>
                <a:close/>
              </a:path>
            </a:pathLst>
          </a:custGeom>
          <a:blipFill>
            <a:blip r:embed="rId4"/>
            <a:stretch>
              <a:fillRect/>
            </a:stretch>
          </a:blipFill>
        </p:spPr>
      </p:sp>
      <p:sp>
        <p:nvSpPr>
          <p:cNvPr id="8" name="Freeform 8"/>
          <p:cNvSpPr/>
          <p:nvPr/>
        </p:nvSpPr>
        <p:spPr>
          <a:xfrm>
            <a:off x="0" y="7049765"/>
            <a:ext cx="5479788" cy="3082381"/>
          </a:xfrm>
          <a:custGeom>
            <a:avLst/>
            <a:gdLst/>
            <a:ahLst/>
            <a:cxnLst/>
            <a:rect l="l" t="t" r="r" b="b"/>
            <a:pathLst>
              <a:path w="5479788" h="3082381">
                <a:moveTo>
                  <a:pt x="0" y="0"/>
                </a:moveTo>
                <a:lnTo>
                  <a:pt x="5479788" y="0"/>
                </a:lnTo>
                <a:lnTo>
                  <a:pt x="5479788" y="3082380"/>
                </a:lnTo>
                <a:lnTo>
                  <a:pt x="0" y="3082380"/>
                </a:lnTo>
                <a:lnTo>
                  <a:pt x="0" y="0"/>
                </a:lnTo>
                <a:close/>
              </a:path>
            </a:pathLst>
          </a:custGeom>
          <a:blipFill>
            <a:blip r:embed="rId5"/>
            <a:stretch>
              <a:fillRect/>
            </a:stretch>
          </a:blipFill>
        </p:spPr>
      </p:sp>
      <p:sp>
        <p:nvSpPr>
          <p:cNvPr id="9" name="TextBox 9"/>
          <p:cNvSpPr txBox="1"/>
          <p:nvPr/>
        </p:nvSpPr>
        <p:spPr>
          <a:xfrm>
            <a:off x="5991354" y="2315181"/>
            <a:ext cx="12115469" cy="3267075"/>
          </a:xfrm>
          <a:prstGeom prst="rect">
            <a:avLst/>
          </a:prstGeom>
        </p:spPr>
        <p:txBody>
          <a:bodyPr lIns="0" tIns="0" rIns="0" bIns="0" rtlCol="0" anchor="t">
            <a:spAutoFit/>
          </a:bodyPr>
          <a:lstStyle/>
          <a:p>
            <a:pPr algn="l">
              <a:lnSpc>
                <a:spcPts val="3600"/>
              </a:lnSpc>
            </a:pPr>
            <a:r>
              <a:rPr lang="en-US" sz="3000">
                <a:solidFill>
                  <a:srgbClr val="000000"/>
                </a:solidFill>
                <a:latin typeface="Avenir"/>
                <a:ea typeface="Avenir"/>
                <a:cs typeface="Avenir"/>
                <a:sym typeface="Avenir"/>
              </a:rPr>
              <a:t>In Lourdes each coach has their own hotel and will have their own rota for the service they need to assist with.</a:t>
            </a:r>
          </a:p>
          <a:p>
            <a:pPr algn="l">
              <a:lnSpc>
                <a:spcPts val="3600"/>
              </a:lnSpc>
            </a:pPr>
            <a:r>
              <a:rPr lang="en-US" sz="3000">
                <a:solidFill>
                  <a:srgbClr val="000000"/>
                </a:solidFill>
                <a:latin typeface="Avenir"/>
                <a:ea typeface="Avenir"/>
                <a:cs typeface="Avenir"/>
                <a:sym typeface="Avenir"/>
              </a:rPr>
              <a:t>You will have your coach day off when the coach will get out of Lourdes for the day.</a:t>
            </a:r>
          </a:p>
          <a:p>
            <a:pPr algn="l">
              <a:lnSpc>
                <a:spcPts val="3600"/>
              </a:lnSpc>
            </a:pPr>
            <a:r>
              <a:rPr lang="en-US" sz="3000">
                <a:solidFill>
                  <a:srgbClr val="000000"/>
                </a:solidFill>
                <a:latin typeface="Avenir"/>
                <a:ea typeface="Avenir"/>
                <a:cs typeface="Avenir"/>
                <a:sym typeface="Avenir"/>
              </a:rPr>
              <a:t>And you will spend time with each other and the other coaches - especially in the evenings when we will go to the cafes and sing-a-long to some classics. Your coach may even have a fancy dress night!</a:t>
            </a:r>
          </a:p>
        </p:txBody>
      </p:sp>
      <p:sp>
        <p:nvSpPr>
          <p:cNvPr id="10" name="TextBox 10"/>
          <p:cNvSpPr txBox="1"/>
          <p:nvPr/>
        </p:nvSpPr>
        <p:spPr>
          <a:xfrm>
            <a:off x="6741721" y="-135988"/>
            <a:ext cx="11402958" cy="2219325"/>
          </a:xfrm>
          <a:prstGeom prst="rect">
            <a:avLst/>
          </a:prstGeom>
        </p:spPr>
        <p:txBody>
          <a:bodyPr lIns="0" tIns="0" rIns="0" bIns="0" rtlCol="0" anchor="t">
            <a:spAutoFit/>
          </a:bodyPr>
          <a:lstStyle/>
          <a:p>
            <a:pPr algn="r">
              <a:lnSpc>
                <a:spcPts val="15598"/>
              </a:lnSpc>
            </a:pPr>
            <a:r>
              <a:rPr lang="en-US" sz="12998" b="1">
                <a:solidFill>
                  <a:srgbClr val="FFDE59"/>
                </a:solidFill>
                <a:latin typeface="Avenir Bold"/>
                <a:ea typeface="Avenir Bold"/>
                <a:cs typeface="Avenir Bold"/>
                <a:sym typeface="Avenir Bold"/>
              </a:rPr>
              <a:t>The Coaches</a:t>
            </a:r>
          </a:p>
        </p:txBody>
      </p:sp>
      <p:grpSp>
        <p:nvGrpSpPr>
          <p:cNvPr id="11" name="Group 11"/>
          <p:cNvGrpSpPr/>
          <p:nvPr/>
        </p:nvGrpSpPr>
        <p:grpSpPr>
          <a:xfrm rot="1095582">
            <a:off x="199201" y="-25517"/>
            <a:ext cx="6063809" cy="2246035"/>
            <a:chOff x="0" y="0"/>
            <a:chExt cx="8085078" cy="2994713"/>
          </a:xfrm>
        </p:grpSpPr>
        <p:grpSp>
          <p:nvGrpSpPr>
            <p:cNvPr id="12" name="Group 12"/>
            <p:cNvGrpSpPr/>
            <p:nvPr/>
          </p:nvGrpSpPr>
          <p:grpSpPr>
            <a:xfrm rot="-600736">
              <a:off x="82494" y="675981"/>
              <a:ext cx="7920090" cy="1642752"/>
              <a:chOff x="0" y="0"/>
              <a:chExt cx="1389585" cy="288222"/>
            </a:xfrm>
          </p:grpSpPr>
          <p:sp>
            <p:nvSpPr>
              <p:cNvPr id="13" name="Freeform 13"/>
              <p:cNvSpPr/>
              <p:nvPr/>
            </p:nvSpPr>
            <p:spPr>
              <a:xfrm>
                <a:off x="0" y="0"/>
                <a:ext cx="1389585" cy="288222"/>
              </a:xfrm>
              <a:custGeom>
                <a:avLst/>
                <a:gdLst/>
                <a:ahLst/>
                <a:cxnLst/>
                <a:rect l="l" t="t" r="r" b="b"/>
                <a:pathLst>
                  <a:path w="1389585" h="288222">
                    <a:moveTo>
                      <a:pt x="66470" y="0"/>
                    </a:moveTo>
                    <a:lnTo>
                      <a:pt x="1323115" y="0"/>
                    </a:lnTo>
                    <a:cubicBezTo>
                      <a:pt x="1359826" y="0"/>
                      <a:pt x="1389585" y="29760"/>
                      <a:pt x="1389585" y="66470"/>
                    </a:cubicBezTo>
                    <a:lnTo>
                      <a:pt x="1389585" y="221752"/>
                    </a:lnTo>
                    <a:cubicBezTo>
                      <a:pt x="1389585" y="258462"/>
                      <a:pt x="1359826" y="288222"/>
                      <a:pt x="1323115" y="288222"/>
                    </a:cubicBezTo>
                    <a:lnTo>
                      <a:pt x="66470" y="288222"/>
                    </a:lnTo>
                    <a:cubicBezTo>
                      <a:pt x="29760" y="288222"/>
                      <a:pt x="0" y="258462"/>
                      <a:pt x="0" y="221752"/>
                    </a:cubicBezTo>
                    <a:lnTo>
                      <a:pt x="0" y="66470"/>
                    </a:lnTo>
                    <a:cubicBezTo>
                      <a:pt x="0" y="29760"/>
                      <a:pt x="29760" y="0"/>
                      <a:pt x="66470" y="0"/>
                    </a:cubicBezTo>
                    <a:close/>
                  </a:path>
                </a:pathLst>
              </a:custGeom>
              <a:solidFill>
                <a:srgbClr val="262A2E"/>
              </a:solidFill>
            </p:spPr>
          </p:sp>
          <p:sp>
            <p:nvSpPr>
              <p:cNvPr id="14" name="TextBox 14"/>
              <p:cNvSpPr txBox="1"/>
              <p:nvPr/>
            </p:nvSpPr>
            <p:spPr>
              <a:xfrm>
                <a:off x="0" y="-38100"/>
                <a:ext cx="1389585" cy="326322"/>
              </a:xfrm>
              <a:prstGeom prst="rect">
                <a:avLst/>
              </a:prstGeom>
            </p:spPr>
            <p:txBody>
              <a:bodyPr lIns="57193" tIns="57193" rIns="57193" bIns="57193" rtlCol="0" anchor="ctr"/>
              <a:lstStyle/>
              <a:p>
                <a:pPr algn="ctr">
                  <a:lnSpc>
                    <a:spcPts val="2660"/>
                  </a:lnSpc>
                </a:pPr>
                <a:endParaRPr/>
              </a:p>
            </p:txBody>
          </p:sp>
        </p:grpSp>
        <p:sp>
          <p:nvSpPr>
            <p:cNvPr id="15" name="TextBox 15"/>
            <p:cNvSpPr txBox="1"/>
            <p:nvPr/>
          </p:nvSpPr>
          <p:spPr>
            <a:xfrm rot="-602239">
              <a:off x="39978" y="845113"/>
              <a:ext cx="7996823" cy="1256251"/>
            </a:xfrm>
            <a:prstGeom prst="rect">
              <a:avLst/>
            </a:prstGeom>
          </p:spPr>
          <p:txBody>
            <a:bodyPr lIns="0" tIns="0" rIns="0" bIns="0" rtlCol="0" anchor="t">
              <a:spAutoFit/>
            </a:bodyPr>
            <a:lstStyle/>
            <a:p>
              <a:pPr algn="ctr">
                <a:lnSpc>
                  <a:spcPts val="3873"/>
                </a:lnSpc>
              </a:pPr>
              <a:r>
                <a:rPr lang="en-US" sz="2767">
                  <a:solidFill>
                    <a:srgbClr val="DDBC36"/>
                  </a:solidFill>
                  <a:latin typeface="Magnolia Script"/>
                  <a:ea typeface="Magnolia Script"/>
                  <a:cs typeface="Magnolia Script"/>
                  <a:sym typeface="Magnolia Script"/>
                </a:rPr>
                <a:t>Meeting up with other coaches in the cafes in the evening!</a:t>
              </a:r>
            </a:p>
          </p:txBody>
        </p:sp>
      </p:grpSp>
      <p:grpSp>
        <p:nvGrpSpPr>
          <p:cNvPr id="16" name="Group 16"/>
          <p:cNvGrpSpPr/>
          <p:nvPr/>
        </p:nvGrpSpPr>
        <p:grpSpPr>
          <a:xfrm>
            <a:off x="4153601" y="8602205"/>
            <a:ext cx="5176240" cy="1529941"/>
            <a:chOff x="0" y="0"/>
            <a:chExt cx="6901653" cy="2039921"/>
          </a:xfrm>
        </p:grpSpPr>
        <p:grpSp>
          <p:nvGrpSpPr>
            <p:cNvPr id="17" name="Group 17"/>
            <p:cNvGrpSpPr/>
            <p:nvPr/>
          </p:nvGrpSpPr>
          <p:grpSpPr>
            <a:xfrm rot="-643617">
              <a:off x="992802" y="419924"/>
              <a:ext cx="4624848" cy="1200073"/>
              <a:chOff x="0" y="0"/>
              <a:chExt cx="811433" cy="210554"/>
            </a:xfrm>
          </p:grpSpPr>
          <p:sp>
            <p:nvSpPr>
              <p:cNvPr id="18" name="Freeform 18"/>
              <p:cNvSpPr/>
              <p:nvPr/>
            </p:nvSpPr>
            <p:spPr>
              <a:xfrm>
                <a:off x="0" y="0"/>
                <a:ext cx="811433" cy="210554"/>
              </a:xfrm>
              <a:custGeom>
                <a:avLst/>
                <a:gdLst/>
                <a:ahLst/>
                <a:cxnLst/>
                <a:rect l="l" t="t" r="r" b="b"/>
                <a:pathLst>
                  <a:path w="811433" h="210554">
                    <a:moveTo>
                      <a:pt x="105277" y="0"/>
                    </a:moveTo>
                    <a:lnTo>
                      <a:pt x="706156" y="0"/>
                    </a:lnTo>
                    <a:cubicBezTo>
                      <a:pt x="764299" y="0"/>
                      <a:pt x="811433" y="47134"/>
                      <a:pt x="811433" y="105277"/>
                    </a:cubicBezTo>
                    <a:lnTo>
                      <a:pt x="811433" y="105277"/>
                    </a:lnTo>
                    <a:cubicBezTo>
                      <a:pt x="811433" y="133198"/>
                      <a:pt x="800341" y="159976"/>
                      <a:pt x="780598" y="179719"/>
                    </a:cubicBezTo>
                    <a:cubicBezTo>
                      <a:pt x="760855" y="199462"/>
                      <a:pt x="734077" y="210554"/>
                      <a:pt x="706156" y="210554"/>
                    </a:cubicBezTo>
                    <a:lnTo>
                      <a:pt x="105277" y="210554"/>
                    </a:lnTo>
                    <a:cubicBezTo>
                      <a:pt x="47134" y="210554"/>
                      <a:pt x="0" y="163420"/>
                      <a:pt x="0" y="105277"/>
                    </a:cubicBezTo>
                    <a:lnTo>
                      <a:pt x="0" y="105277"/>
                    </a:lnTo>
                    <a:cubicBezTo>
                      <a:pt x="0" y="47134"/>
                      <a:pt x="47134" y="0"/>
                      <a:pt x="105277" y="0"/>
                    </a:cubicBezTo>
                    <a:close/>
                  </a:path>
                </a:pathLst>
              </a:custGeom>
              <a:solidFill>
                <a:srgbClr val="262A2E"/>
              </a:solidFill>
            </p:spPr>
          </p:sp>
          <p:sp>
            <p:nvSpPr>
              <p:cNvPr id="19" name="TextBox 19"/>
              <p:cNvSpPr txBox="1"/>
              <p:nvPr/>
            </p:nvSpPr>
            <p:spPr>
              <a:xfrm>
                <a:off x="0" y="-38100"/>
                <a:ext cx="811433" cy="248654"/>
              </a:xfrm>
              <a:prstGeom prst="rect">
                <a:avLst/>
              </a:prstGeom>
            </p:spPr>
            <p:txBody>
              <a:bodyPr lIns="57193" tIns="57193" rIns="57193" bIns="57193" rtlCol="0" anchor="ctr"/>
              <a:lstStyle/>
              <a:p>
                <a:pPr algn="ctr">
                  <a:lnSpc>
                    <a:spcPts val="2660"/>
                  </a:lnSpc>
                </a:pPr>
                <a:endParaRPr/>
              </a:p>
            </p:txBody>
          </p:sp>
        </p:grpSp>
        <p:sp>
          <p:nvSpPr>
            <p:cNvPr id="20" name="TextBox 20"/>
            <p:cNvSpPr txBox="1"/>
            <p:nvPr/>
          </p:nvSpPr>
          <p:spPr>
            <a:xfrm rot="-683746">
              <a:off x="-25328" y="691501"/>
              <a:ext cx="6942898" cy="531613"/>
            </a:xfrm>
            <a:prstGeom prst="rect">
              <a:avLst/>
            </a:prstGeom>
          </p:spPr>
          <p:txBody>
            <a:bodyPr lIns="0" tIns="0" rIns="0" bIns="0" rtlCol="0" anchor="t">
              <a:spAutoFit/>
            </a:bodyPr>
            <a:lstStyle/>
            <a:p>
              <a:pPr algn="ctr">
                <a:lnSpc>
                  <a:spcPts val="3363"/>
                </a:lnSpc>
              </a:pPr>
              <a:r>
                <a:rPr lang="en-US" sz="2402">
                  <a:solidFill>
                    <a:srgbClr val="DDBC36"/>
                  </a:solidFill>
                  <a:latin typeface="Magnolia Script"/>
                  <a:ea typeface="Magnolia Script"/>
                  <a:cs typeface="Magnolia Script"/>
                  <a:sym typeface="Magnolia Script"/>
                </a:rPr>
                <a:t>Fancy Dress Nights!</a:t>
              </a:r>
            </a:p>
          </p:txBody>
        </p:sp>
      </p:grpSp>
      <p:sp>
        <p:nvSpPr>
          <p:cNvPr id="21" name="Freeform 21"/>
          <p:cNvSpPr/>
          <p:nvPr/>
        </p:nvSpPr>
        <p:spPr>
          <a:xfrm rot="6644464" flipH="1">
            <a:off x="8112518" y="8046960"/>
            <a:ext cx="1870358" cy="2394059"/>
          </a:xfrm>
          <a:custGeom>
            <a:avLst/>
            <a:gdLst/>
            <a:ahLst/>
            <a:cxnLst/>
            <a:rect l="l" t="t" r="r" b="b"/>
            <a:pathLst>
              <a:path w="1870358" h="2394059">
                <a:moveTo>
                  <a:pt x="1870358" y="0"/>
                </a:moveTo>
                <a:lnTo>
                  <a:pt x="0" y="0"/>
                </a:lnTo>
                <a:lnTo>
                  <a:pt x="0" y="2394058"/>
                </a:lnTo>
                <a:lnTo>
                  <a:pt x="1870358" y="2394058"/>
                </a:lnTo>
                <a:lnTo>
                  <a:pt x="1870358" y="0"/>
                </a:lnTo>
                <a:close/>
              </a:path>
            </a:pathLst>
          </a:custGeom>
          <a:blipFill>
            <a:blip r:embed="rId6">
              <a:extLst>
                <a:ext uri="{96DAC541-7B7A-43D3-8B79-37D633B846F1}">
                  <asvg:svgBlip xmlns:asvg="http://schemas.microsoft.com/office/drawing/2016/SVG/main" r:embed="rId7"/>
                </a:ext>
              </a:extLst>
            </a:blip>
            <a:stretch>
              <a:fillRect/>
            </a:stretch>
          </a:blipFill>
        </p:spPr>
      </p:sp>
      <p:sp>
        <p:nvSpPr>
          <p:cNvPr id="22" name="Freeform 22"/>
          <p:cNvSpPr/>
          <p:nvPr/>
        </p:nvSpPr>
        <p:spPr>
          <a:xfrm rot="4745289" flipH="1" flipV="1">
            <a:off x="3817516" y="8585269"/>
            <a:ext cx="1359090" cy="1739635"/>
          </a:xfrm>
          <a:custGeom>
            <a:avLst/>
            <a:gdLst/>
            <a:ahLst/>
            <a:cxnLst/>
            <a:rect l="l" t="t" r="r" b="b"/>
            <a:pathLst>
              <a:path w="1359090" h="1739635">
                <a:moveTo>
                  <a:pt x="1359090" y="1739635"/>
                </a:moveTo>
                <a:lnTo>
                  <a:pt x="0" y="1739635"/>
                </a:lnTo>
                <a:lnTo>
                  <a:pt x="0" y="0"/>
                </a:lnTo>
                <a:lnTo>
                  <a:pt x="1359090" y="0"/>
                </a:lnTo>
                <a:lnTo>
                  <a:pt x="1359090" y="1739635"/>
                </a:lnTo>
                <a:close/>
              </a:path>
            </a:pathLst>
          </a:custGeom>
          <a:blipFill>
            <a:blip r:embed="rId8">
              <a:extLst>
                <a:ext uri="{96DAC541-7B7A-43D3-8B79-37D633B846F1}">
                  <asvg:svgBlip xmlns:asvg="http://schemas.microsoft.com/office/drawing/2016/SVG/main" r:embed="rId9"/>
                </a:ext>
              </a:extLst>
            </a:blip>
            <a:stretch>
              <a:fillRect/>
            </a:stretch>
          </a:blipFill>
        </p:spPr>
      </p:sp>
      <p:sp>
        <p:nvSpPr>
          <p:cNvPr id="23" name="Freeform 23"/>
          <p:cNvSpPr/>
          <p:nvPr/>
        </p:nvSpPr>
        <p:spPr>
          <a:xfrm rot="-8287774" flipH="1">
            <a:off x="110932" y="1023718"/>
            <a:ext cx="1835536" cy="2349487"/>
          </a:xfrm>
          <a:custGeom>
            <a:avLst/>
            <a:gdLst/>
            <a:ahLst/>
            <a:cxnLst/>
            <a:rect l="l" t="t" r="r" b="b"/>
            <a:pathLst>
              <a:path w="1835536" h="2349487">
                <a:moveTo>
                  <a:pt x="1835536" y="0"/>
                </a:moveTo>
                <a:lnTo>
                  <a:pt x="0" y="0"/>
                </a:lnTo>
                <a:lnTo>
                  <a:pt x="0" y="2349486"/>
                </a:lnTo>
                <a:lnTo>
                  <a:pt x="1835536" y="2349486"/>
                </a:lnTo>
                <a:lnTo>
                  <a:pt x="1835536" y="0"/>
                </a:lnTo>
                <a:close/>
              </a:path>
            </a:pathLst>
          </a:custGeom>
          <a:blipFill>
            <a:blip r:embed="rId8">
              <a:extLst>
                <a:ext uri="{96DAC541-7B7A-43D3-8B79-37D633B846F1}">
                  <asvg:svgBlip xmlns:asvg="http://schemas.microsoft.com/office/drawing/2016/SVG/main" r:embed="rId9"/>
                </a:ext>
              </a:extLst>
            </a:blip>
            <a:stretch>
              <a:fillRect/>
            </a:stretch>
          </a:blipFill>
        </p:spPr>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4310450" y="14612"/>
            <a:ext cx="13977550" cy="6201284"/>
          </a:xfrm>
          <a:custGeom>
            <a:avLst/>
            <a:gdLst/>
            <a:ahLst/>
            <a:cxnLst/>
            <a:rect l="l" t="t" r="r" b="b"/>
            <a:pathLst>
              <a:path w="13977550" h="6201284">
                <a:moveTo>
                  <a:pt x="0" y="0"/>
                </a:moveTo>
                <a:lnTo>
                  <a:pt x="13977550" y="0"/>
                </a:lnTo>
                <a:lnTo>
                  <a:pt x="13977550" y="6201285"/>
                </a:lnTo>
                <a:lnTo>
                  <a:pt x="0" y="6201285"/>
                </a:lnTo>
                <a:lnTo>
                  <a:pt x="0" y="0"/>
                </a:lnTo>
                <a:close/>
              </a:path>
            </a:pathLst>
          </a:custGeom>
          <a:blipFill>
            <a:blip r:embed="rId2"/>
            <a:stretch>
              <a:fillRect t="-105556" b="-95338"/>
            </a:stretch>
          </a:blipFill>
        </p:spPr>
      </p:sp>
      <p:sp>
        <p:nvSpPr>
          <p:cNvPr id="3" name="Freeform 3"/>
          <p:cNvSpPr/>
          <p:nvPr/>
        </p:nvSpPr>
        <p:spPr>
          <a:xfrm flipV="1">
            <a:off x="10362689" y="7329380"/>
            <a:ext cx="6563527" cy="3503282"/>
          </a:xfrm>
          <a:custGeom>
            <a:avLst/>
            <a:gdLst/>
            <a:ahLst/>
            <a:cxnLst/>
            <a:rect l="l" t="t" r="r" b="b"/>
            <a:pathLst>
              <a:path w="6563527" h="3503282">
                <a:moveTo>
                  <a:pt x="0" y="3503283"/>
                </a:moveTo>
                <a:lnTo>
                  <a:pt x="6563527" y="3503283"/>
                </a:lnTo>
                <a:lnTo>
                  <a:pt x="6563527" y="0"/>
                </a:lnTo>
                <a:lnTo>
                  <a:pt x="0" y="0"/>
                </a:lnTo>
                <a:lnTo>
                  <a:pt x="0" y="3503283"/>
                </a:lnTo>
                <a:close/>
              </a:path>
            </a:pathLst>
          </a:custGeom>
          <a:blipFill>
            <a:blip r:embed="rId3">
              <a:extLst>
                <a:ext uri="{96DAC541-7B7A-43D3-8B79-37D633B846F1}">
                  <asvg:svgBlip xmlns:asvg="http://schemas.microsoft.com/office/drawing/2016/SVG/main" r:embed="rId4"/>
                </a:ext>
              </a:extLst>
            </a:blip>
            <a:stretch>
              <a:fillRect/>
            </a:stretch>
          </a:blipFill>
        </p:spPr>
      </p:sp>
      <p:grpSp>
        <p:nvGrpSpPr>
          <p:cNvPr id="4" name="Group 4"/>
          <p:cNvGrpSpPr/>
          <p:nvPr/>
        </p:nvGrpSpPr>
        <p:grpSpPr>
          <a:xfrm>
            <a:off x="4310450" y="6215897"/>
            <a:ext cx="13977550" cy="1917522"/>
            <a:chOff x="0" y="0"/>
            <a:chExt cx="7530435" cy="1033069"/>
          </a:xfrm>
        </p:grpSpPr>
        <p:sp>
          <p:nvSpPr>
            <p:cNvPr id="5" name="Freeform 5"/>
            <p:cNvSpPr/>
            <p:nvPr/>
          </p:nvSpPr>
          <p:spPr>
            <a:xfrm>
              <a:off x="0" y="0"/>
              <a:ext cx="7530435" cy="1033069"/>
            </a:xfrm>
            <a:custGeom>
              <a:avLst/>
              <a:gdLst/>
              <a:ahLst/>
              <a:cxnLst/>
              <a:rect l="l" t="t" r="r" b="b"/>
              <a:pathLst>
                <a:path w="7530435" h="1033069">
                  <a:moveTo>
                    <a:pt x="0" y="0"/>
                  </a:moveTo>
                  <a:lnTo>
                    <a:pt x="7530435" y="0"/>
                  </a:lnTo>
                  <a:lnTo>
                    <a:pt x="7530435" y="1033069"/>
                  </a:lnTo>
                  <a:lnTo>
                    <a:pt x="0" y="1033069"/>
                  </a:lnTo>
                  <a:close/>
                </a:path>
              </a:pathLst>
            </a:custGeom>
            <a:solidFill>
              <a:srgbClr val="8C52FF"/>
            </a:solidFill>
          </p:spPr>
        </p:sp>
        <p:sp>
          <p:nvSpPr>
            <p:cNvPr id="6" name="TextBox 6"/>
            <p:cNvSpPr txBox="1"/>
            <p:nvPr/>
          </p:nvSpPr>
          <p:spPr>
            <a:xfrm>
              <a:off x="0" y="-38100"/>
              <a:ext cx="7530435" cy="1071169"/>
            </a:xfrm>
            <a:prstGeom prst="rect">
              <a:avLst/>
            </a:prstGeom>
          </p:spPr>
          <p:txBody>
            <a:bodyPr lIns="50800" tIns="50800" rIns="50800" bIns="50800" rtlCol="0" anchor="ctr"/>
            <a:lstStyle/>
            <a:p>
              <a:pPr algn="ctr">
                <a:lnSpc>
                  <a:spcPts val="2659"/>
                </a:lnSpc>
                <a:spcBef>
                  <a:spcPct val="0"/>
                </a:spcBef>
              </a:pPr>
              <a:endParaRPr/>
            </a:p>
          </p:txBody>
        </p:sp>
      </p:grpSp>
      <p:grpSp>
        <p:nvGrpSpPr>
          <p:cNvPr id="7" name="Group 7"/>
          <p:cNvGrpSpPr/>
          <p:nvPr/>
        </p:nvGrpSpPr>
        <p:grpSpPr>
          <a:xfrm>
            <a:off x="0" y="0"/>
            <a:ext cx="4310450" cy="11191875"/>
            <a:chOff x="0" y="0"/>
            <a:chExt cx="2322264" cy="6029647"/>
          </a:xfrm>
        </p:grpSpPr>
        <p:sp>
          <p:nvSpPr>
            <p:cNvPr id="8" name="Freeform 8"/>
            <p:cNvSpPr/>
            <p:nvPr/>
          </p:nvSpPr>
          <p:spPr>
            <a:xfrm>
              <a:off x="0" y="0"/>
              <a:ext cx="2322264" cy="6029647"/>
            </a:xfrm>
            <a:custGeom>
              <a:avLst/>
              <a:gdLst/>
              <a:ahLst/>
              <a:cxnLst/>
              <a:rect l="l" t="t" r="r" b="b"/>
              <a:pathLst>
                <a:path w="2322264" h="6029647">
                  <a:moveTo>
                    <a:pt x="0" y="0"/>
                  </a:moveTo>
                  <a:lnTo>
                    <a:pt x="2322264" y="0"/>
                  </a:lnTo>
                  <a:lnTo>
                    <a:pt x="2322264" y="6029647"/>
                  </a:lnTo>
                  <a:lnTo>
                    <a:pt x="0" y="6029647"/>
                  </a:lnTo>
                  <a:close/>
                </a:path>
              </a:pathLst>
            </a:custGeom>
            <a:solidFill>
              <a:srgbClr val="FFDE59"/>
            </a:solidFill>
          </p:spPr>
        </p:sp>
        <p:sp>
          <p:nvSpPr>
            <p:cNvPr id="9" name="TextBox 9"/>
            <p:cNvSpPr txBox="1"/>
            <p:nvPr/>
          </p:nvSpPr>
          <p:spPr>
            <a:xfrm>
              <a:off x="0" y="-38100"/>
              <a:ext cx="2322264" cy="6067747"/>
            </a:xfrm>
            <a:prstGeom prst="rect">
              <a:avLst/>
            </a:prstGeom>
          </p:spPr>
          <p:txBody>
            <a:bodyPr lIns="50800" tIns="50800" rIns="50800" bIns="50800" rtlCol="0" anchor="ctr"/>
            <a:lstStyle/>
            <a:p>
              <a:pPr algn="ctr">
                <a:lnSpc>
                  <a:spcPts val="2659"/>
                </a:lnSpc>
                <a:spcBef>
                  <a:spcPct val="0"/>
                </a:spcBef>
              </a:pPr>
              <a:endParaRPr/>
            </a:p>
          </p:txBody>
        </p:sp>
      </p:grpSp>
      <p:sp>
        <p:nvSpPr>
          <p:cNvPr id="10" name="TextBox 10"/>
          <p:cNvSpPr txBox="1"/>
          <p:nvPr/>
        </p:nvSpPr>
        <p:spPr>
          <a:xfrm>
            <a:off x="273473" y="851177"/>
            <a:ext cx="3763505" cy="9010650"/>
          </a:xfrm>
          <a:prstGeom prst="rect">
            <a:avLst/>
          </a:prstGeom>
        </p:spPr>
        <p:txBody>
          <a:bodyPr lIns="0" tIns="0" rIns="0" bIns="0" rtlCol="0" anchor="t">
            <a:spAutoFit/>
          </a:bodyPr>
          <a:lstStyle/>
          <a:p>
            <a:pPr algn="r">
              <a:lnSpc>
                <a:spcPts val="6479"/>
              </a:lnSpc>
            </a:pPr>
            <a:r>
              <a:rPr lang="en-US" sz="5399" b="1">
                <a:solidFill>
                  <a:srgbClr val="262A2E"/>
                </a:solidFill>
                <a:latin typeface="Bricolage Grotesque Bold"/>
                <a:ea typeface="Bricolage Grotesque Bold"/>
                <a:cs typeface="Bricolage Grotesque Bold"/>
                <a:sym typeface="Bricolage Grotesque Bold"/>
              </a:rPr>
              <a:t>GREAT. SO NOT ALL WORK AND NO PLAY, THEN? </a:t>
            </a:r>
          </a:p>
          <a:p>
            <a:pPr algn="r">
              <a:lnSpc>
                <a:spcPts val="6479"/>
              </a:lnSpc>
            </a:pPr>
            <a:endParaRPr lang="en-US" sz="5399" b="1">
              <a:solidFill>
                <a:srgbClr val="262A2E"/>
              </a:solidFill>
              <a:latin typeface="Bricolage Grotesque Bold"/>
              <a:ea typeface="Bricolage Grotesque Bold"/>
              <a:cs typeface="Bricolage Grotesque Bold"/>
              <a:sym typeface="Bricolage Grotesque Bold"/>
            </a:endParaRPr>
          </a:p>
          <a:p>
            <a:pPr algn="r">
              <a:lnSpc>
                <a:spcPts val="6479"/>
              </a:lnSpc>
            </a:pPr>
            <a:r>
              <a:rPr lang="en-US" sz="5399" b="1">
                <a:solidFill>
                  <a:srgbClr val="262A2E"/>
                </a:solidFill>
                <a:latin typeface="Bricolage Grotesque Bold"/>
                <a:ea typeface="Bricolage Grotesque Bold"/>
                <a:cs typeface="Bricolage Grotesque Bold"/>
                <a:sym typeface="Bricolage Grotesque Bold"/>
              </a:rPr>
              <a:t>WHAT ELSE DO WE DO ON THESE COACHES?</a:t>
            </a:r>
          </a:p>
        </p:txBody>
      </p:sp>
      <p:sp>
        <p:nvSpPr>
          <p:cNvPr id="11" name="TextBox 11"/>
          <p:cNvSpPr txBox="1"/>
          <p:nvPr/>
        </p:nvSpPr>
        <p:spPr>
          <a:xfrm>
            <a:off x="4644839" y="8152468"/>
            <a:ext cx="10982381" cy="561975"/>
          </a:xfrm>
          <a:prstGeom prst="rect">
            <a:avLst/>
          </a:prstGeom>
        </p:spPr>
        <p:txBody>
          <a:bodyPr lIns="0" tIns="0" rIns="0" bIns="0" rtlCol="0" anchor="t">
            <a:spAutoFit/>
          </a:bodyPr>
          <a:lstStyle/>
          <a:p>
            <a:pPr algn="l">
              <a:lnSpc>
                <a:spcPts val="3959"/>
              </a:lnSpc>
            </a:pPr>
            <a:r>
              <a:rPr lang="en-US" sz="3299" b="1">
                <a:solidFill>
                  <a:srgbClr val="000000"/>
                </a:solidFill>
                <a:latin typeface="Avenir Bold"/>
                <a:ea typeface="Avenir Bold"/>
                <a:cs typeface="Avenir Bold"/>
                <a:sym typeface="Avenir Bold"/>
              </a:rPr>
              <a:t>As it happens that brings us to the third ‘S’ - Spiritual.</a:t>
            </a:r>
          </a:p>
        </p:txBody>
      </p:sp>
      <p:sp>
        <p:nvSpPr>
          <p:cNvPr id="12" name="TextBox 12"/>
          <p:cNvSpPr txBox="1"/>
          <p:nvPr/>
        </p:nvSpPr>
        <p:spPr>
          <a:xfrm>
            <a:off x="10743691" y="6537039"/>
            <a:ext cx="7426087" cy="1746546"/>
          </a:xfrm>
          <a:prstGeom prst="rect">
            <a:avLst/>
          </a:prstGeom>
        </p:spPr>
        <p:txBody>
          <a:bodyPr lIns="0" tIns="0" rIns="0" bIns="0" rtlCol="0" anchor="t">
            <a:spAutoFit/>
          </a:bodyPr>
          <a:lstStyle/>
          <a:p>
            <a:pPr marL="0" lvl="0" indent="0" algn="ctr">
              <a:lnSpc>
                <a:spcPts val="11920"/>
              </a:lnSpc>
            </a:pPr>
            <a:r>
              <a:rPr lang="en-US" sz="15894">
                <a:solidFill>
                  <a:srgbClr val="FFDE59"/>
                </a:solidFill>
                <a:latin typeface="Chloe"/>
                <a:ea typeface="Chloe"/>
                <a:cs typeface="Chloe"/>
                <a:sym typeface="Chloe"/>
              </a:rPr>
              <a:t>Spiritual</a:t>
            </a:r>
          </a:p>
        </p:txBody>
      </p:sp>
      <p:sp>
        <p:nvSpPr>
          <p:cNvPr id="13" name="TextBox 13"/>
          <p:cNvSpPr txBox="1"/>
          <p:nvPr/>
        </p:nvSpPr>
        <p:spPr>
          <a:xfrm>
            <a:off x="6029279" y="8855151"/>
            <a:ext cx="11953175" cy="1371600"/>
          </a:xfrm>
          <a:prstGeom prst="rect">
            <a:avLst/>
          </a:prstGeom>
        </p:spPr>
        <p:txBody>
          <a:bodyPr lIns="0" tIns="0" rIns="0" bIns="0" rtlCol="0" anchor="t">
            <a:spAutoFit/>
          </a:bodyPr>
          <a:lstStyle/>
          <a:p>
            <a:pPr algn="l">
              <a:lnSpc>
                <a:spcPts val="3479"/>
              </a:lnSpc>
            </a:pPr>
            <a:r>
              <a:rPr lang="en-US" sz="2899">
                <a:solidFill>
                  <a:srgbClr val="000000"/>
                </a:solidFill>
                <a:latin typeface="Avenir"/>
                <a:ea typeface="Avenir"/>
                <a:cs typeface="Avenir"/>
                <a:sym typeface="Avenir"/>
              </a:rPr>
              <a:t>Because just as each coach forms it’s own mini community for the social side of things, it also forms it’s own mini community for the spiritual side of things as well.</a:t>
            </a:r>
          </a:p>
        </p:txBody>
      </p:sp>
      <p:sp>
        <p:nvSpPr>
          <p:cNvPr id="14" name="Freeform 14"/>
          <p:cNvSpPr/>
          <p:nvPr/>
        </p:nvSpPr>
        <p:spPr>
          <a:xfrm>
            <a:off x="151763" y="165571"/>
            <a:ext cx="876937" cy="685605"/>
          </a:xfrm>
          <a:custGeom>
            <a:avLst/>
            <a:gdLst/>
            <a:ahLst/>
            <a:cxnLst/>
            <a:rect l="l" t="t" r="r" b="b"/>
            <a:pathLst>
              <a:path w="876937" h="685605">
                <a:moveTo>
                  <a:pt x="0" y="0"/>
                </a:moveTo>
                <a:lnTo>
                  <a:pt x="876937" y="0"/>
                </a:lnTo>
                <a:lnTo>
                  <a:pt x="876937" y="685606"/>
                </a:lnTo>
                <a:lnTo>
                  <a:pt x="0" y="685606"/>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rot="1990981">
            <a:off x="8545091" y="-954119"/>
            <a:ext cx="14306857" cy="12011671"/>
            <a:chOff x="0" y="0"/>
            <a:chExt cx="1282512" cy="1076764"/>
          </a:xfrm>
        </p:grpSpPr>
        <p:sp>
          <p:nvSpPr>
            <p:cNvPr id="3" name="Freeform 3"/>
            <p:cNvSpPr/>
            <p:nvPr/>
          </p:nvSpPr>
          <p:spPr>
            <a:xfrm>
              <a:off x="0" y="0"/>
              <a:ext cx="1282512" cy="1076764"/>
            </a:xfrm>
            <a:custGeom>
              <a:avLst/>
              <a:gdLst/>
              <a:ahLst/>
              <a:cxnLst/>
              <a:rect l="l" t="t" r="r" b="b"/>
              <a:pathLst>
                <a:path w="1282512" h="1076764">
                  <a:moveTo>
                    <a:pt x="641256" y="0"/>
                  </a:moveTo>
                  <a:lnTo>
                    <a:pt x="1282512" y="1076764"/>
                  </a:lnTo>
                  <a:lnTo>
                    <a:pt x="0" y="1076764"/>
                  </a:lnTo>
                  <a:lnTo>
                    <a:pt x="641256" y="0"/>
                  </a:lnTo>
                  <a:close/>
                </a:path>
              </a:pathLst>
            </a:custGeom>
            <a:solidFill>
              <a:srgbClr val="8C52FF"/>
            </a:solidFill>
          </p:spPr>
        </p:sp>
        <p:sp>
          <p:nvSpPr>
            <p:cNvPr id="4" name="TextBox 4"/>
            <p:cNvSpPr txBox="1"/>
            <p:nvPr/>
          </p:nvSpPr>
          <p:spPr>
            <a:xfrm>
              <a:off x="200393" y="461826"/>
              <a:ext cx="881727" cy="538026"/>
            </a:xfrm>
            <a:prstGeom prst="rect">
              <a:avLst/>
            </a:prstGeom>
          </p:spPr>
          <p:txBody>
            <a:bodyPr lIns="50800" tIns="50800" rIns="50800" bIns="50800" rtlCol="0" anchor="ctr"/>
            <a:lstStyle/>
            <a:p>
              <a:pPr algn="ctr">
                <a:lnSpc>
                  <a:spcPts val="2659"/>
                </a:lnSpc>
              </a:pPr>
              <a:endParaRPr/>
            </a:p>
          </p:txBody>
        </p:sp>
      </p:grpSp>
      <p:grpSp>
        <p:nvGrpSpPr>
          <p:cNvPr id="5" name="Group 5"/>
          <p:cNvGrpSpPr/>
          <p:nvPr/>
        </p:nvGrpSpPr>
        <p:grpSpPr>
          <a:xfrm>
            <a:off x="0" y="6332975"/>
            <a:ext cx="18288000" cy="3954025"/>
            <a:chOff x="0" y="0"/>
            <a:chExt cx="4816593" cy="1041389"/>
          </a:xfrm>
        </p:grpSpPr>
        <p:sp>
          <p:nvSpPr>
            <p:cNvPr id="6" name="Freeform 6"/>
            <p:cNvSpPr/>
            <p:nvPr/>
          </p:nvSpPr>
          <p:spPr>
            <a:xfrm>
              <a:off x="0" y="0"/>
              <a:ext cx="4816592" cy="1041389"/>
            </a:xfrm>
            <a:custGeom>
              <a:avLst/>
              <a:gdLst/>
              <a:ahLst/>
              <a:cxnLst/>
              <a:rect l="l" t="t" r="r" b="b"/>
              <a:pathLst>
                <a:path w="4816592" h="1041389">
                  <a:moveTo>
                    <a:pt x="0" y="0"/>
                  </a:moveTo>
                  <a:lnTo>
                    <a:pt x="4816592" y="0"/>
                  </a:lnTo>
                  <a:lnTo>
                    <a:pt x="4816592" y="1041389"/>
                  </a:lnTo>
                  <a:lnTo>
                    <a:pt x="0" y="1041389"/>
                  </a:lnTo>
                  <a:close/>
                </a:path>
              </a:pathLst>
            </a:custGeom>
            <a:solidFill>
              <a:srgbClr val="FFDE59"/>
            </a:solidFill>
          </p:spPr>
        </p:sp>
        <p:sp>
          <p:nvSpPr>
            <p:cNvPr id="7" name="TextBox 7"/>
            <p:cNvSpPr txBox="1"/>
            <p:nvPr/>
          </p:nvSpPr>
          <p:spPr>
            <a:xfrm>
              <a:off x="0" y="-38100"/>
              <a:ext cx="4816593" cy="1079489"/>
            </a:xfrm>
            <a:prstGeom prst="rect">
              <a:avLst/>
            </a:prstGeom>
          </p:spPr>
          <p:txBody>
            <a:bodyPr lIns="50800" tIns="50800" rIns="50800" bIns="50800" rtlCol="0" anchor="ctr"/>
            <a:lstStyle/>
            <a:p>
              <a:pPr algn="ctr">
                <a:lnSpc>
                  <a:spcPts val="2659"/>
                </a:lnSpc>
              </a:pPr>
              <a:endParaRPr/>
            </a:p>
          </p:txBody>
        </p:sp>
      </p:grpSp>
      <p:grpSp>
        <p:nvGrpSpPr>
          <p:cNvPr id="8" name="Group 8"/>
          <p:cNvGrpSpPr/>
          <p:nvPr/>
        </p:nvGrpSpPr>
        <p:grpSpPr>
          <a:xfrm>
            <a:off x="0" y="0"/>
            <a:ext cx="7717110" cy="2410655"/>
            <a:chOff x="0" y="0"/>
            <a:chExt cx="4157609" cy="1298745"/>
          </a:xfrm>
        </p:grpSpPr>
        <p:sp>
          <p:nvSpPr>
            <p:cNvPr id="9" name="Freeform 9"/>
            <p:cNvSpPr/>
            <p:nvPr/>
          </p:nvSpPr>
          <p:spPr>
            <a:xfrm>
              <a:off x="0" y="0"/>
              <a:ext cx="4157609" cy="1298745"/>
            </a:xfrm>
            <a:custGeom>
              <a:avLst/>
              <a:gdLst/>
              <a:ahLst/>
              <a:cxnLst/>
              <a:rect l="l" t="t" r="r" b="b"/>
              <a:pathLst>
                <a:path w="4157609" h="1298745">
                  <a:moveTo>
                    <a:pt x="0" y="0"/>
                  </a:moveTo>
                  <a:lnTo>
                    <a:pt x="4157609" y="0"/>
                  </a:lnTo>
                  <a:lnTo>
                    <a:pt x="4157609" y="1298745"/>
                  </a:lnTo>
                  <a:lnTo>
                    <a:pt x="0" y="1298745"/>
                  </a:lnTo>
                  <a:close/>
                </a:path>
              </a:pathLst>
            </a:custGeom>
            <a:solidFill>
              <a:srgbClr val="8C52FF"/>
            </a:solidFill>
          </p:spPr>
        </p:sp>
        <p:sp>
          <p:nvSpPr>
            <p:cNvPr id="10" name="TextBox 10"/>
            <p:cNvSpPr txBox="1"/>
            <p:nvPr/>
          </p:nvSpPr>
          <p:spPr>
            <a:xfrm>
              <a:off x="0" y="-38100"/>
              <a:ext cx="4157609" cy="1336845"/>
            </a:xfrm>
            <a:prstGeom prst="rect">
              <a:avLst/>
            </a:prstGeom>
          </p:spPr>
          <p:txBody>
            <a:bodyPr lIns="50800" tIns="50800" rIns="50800" bIns="50800" rtlCol="0" anchor="ctr"/>
            <a:lstStyle/>
            <a:p>
              <a:pPr algn="ctr">
                <a:lnSpc>
                  <a:spcPts val="2659"/>
                </a:lnSpc>
                <a:spcBef>
                  <a:spcPct val="0"/>
                </a:spcBef>
              </a:pPr>
              <a:endParaRPr/>
            </a:p>
          </p:txBody>
        </p:sp>
      </p:grpSp>
      <p:sp>
        <p:nvSpPr>
          <p:cNvPr id="11" name="Freeform 11"/>
          <p:cNvSpPr/>
          <p:nvPr/>
        </p:nvSpPr>
        <p:spPr>
          <a:xfrm>
            <a:off x="146188" y="5587061"/>
            <a:ext cx="7571598" cy="4358596"/>
          </a:xfrm>
          <a:custGeom>
            <a:avLst/>
            <a:gdLst/>
            <a:ahLst/>
            <a:cxnLst/>
            <a:rect l="l" t="t" r="r" b="b"/>
            <a:pathLst>
              <a:path w="7571598" h="4358596">
                <a:moveTo>
                  <a:pt x="0" y="0"/>
                </a:moveTo>
                <a:lnTo>
                  <a:pt x="7571598" y="0"/>
                </a:lnTo>
                <a:lnTo>
                  <a:pt x="7571598" y="4358595"/>
                </a:lnTo>
                <a:lnTo>
                  <a:pt x="0" y="4358595"/>
                </a:lnTo>
                <a:lnTo>
                  <a:pt x="0" y="0"/>
                </a:lnTo>
                <a:close/>
              </a:path>
            </a:pathLst>
          </a:custGeom>
          <a:blipFill>
            <a:blip r:embed="rId2"/>
            <a:stretch>
              <a:fillRect l="-3842" t="-27120" r="-4465" b="-13992"/>
            </a:stretch>
          </a:blipFill>
        </p:spPr>
      </p:sp>
      <p:sp>
        <p:nvSpPr>
          <p:cNvPr id="12" name="Freeform 12"/>
          <p:cNvSpPr/>
          <p:nvPr/>
        </p:nvSpPr>
        <p:spPr>
          <a:xfrm>
            <a:off x="8279761" y="5587061"/>
            <a:ext cx="5811461" cy="4358596"/>
          </a:xfrm>
          <a:custGeom>
            <a:avLst/>
            <a:gdLst/>
            <a:ahLst/>
            <a:cxnLst/>
            <a:rect l="l" t="t" r="r" b="b"/>
            <a:pathLst>
              <a:path w="5811461" h="4358596">
                <a:moveTo>
                  <a:pt x="0" y="0"/>
                </a:moveTo>
                <a:lnTo>
                  <a:pt x="5811461" y="0"/>
                </a:lnTo>
                <a:lnTo>
                  <a:pt x="5811461" y="4358595"/>
                </a:lnTo>
                <a:lnTo>
                  <a:pt x="0" y="4358595"/>
                </a:lnTo>
                <a:lnTo>
                  <a:pt x="0" y="0"/>
                </a:lnTo>
                <a:close/>
              </a:path>
            </a:pathLst>
          </a:custGeom>
          <a:blipFill>
            <a:blip r:embed="rId3"/>
            <a:stretch>
              <a:fillRect/>
            </a:stretch>
          </a:blipFill>
        </p:spPr>
      </p:sp>
      <p:sp>
        <p:nvSpPr>
          <p:cNvPr id="13" name="Freeform 13"/>
          <p:cNvSpPr/>
          <p:nvPr/>
        </p:nvSpPr>
        <p:spPr>
          <a:xfrm>
            <a:off x="13555445" y="0"/>
            <a:ext cx="4073790" cy="5431719"/>
          </a:xfrm>
          <a:custGeom>
            <a:avLst/>
            <a:gdLst/>
            <a:ahLst/>
            <a:cxnLst/>
            <a:rect l="l" t="t" r="r" b="b"/>
            <a:pathLst>
              <a:path w="4073790" h="5431719">
                <a:moveTo>
                  <a:pt x="0" y="0"/>
                </a:moveTo>
                <a:lnTo>
                  <a:pt x="4073790" y="0"/>
                </a:lnTo>
                <a:lnTo>
                  <a:pt x="4073790" y="5431719"/>
                </a:lnTo>
                <a:lnTo>
                  <a:pt x="0" y="5431719"/>
                </a:lnTo>
                <a:lnTo>
                  <a:pt x="0" y="0"/>
                </a:lnTo>
                <a:close/>
              </a:path>
            </a:pathLst>
          </a:custGeom>
          <a:blipFill>
            <a:blip r:embed="rId4"/>
            <a:stretch>
              <a:fillRect/>
            </a:stretch>
          </a:blipFill>
        </p:spPr>
      </p:sp>
      <p:sp>
        <p:nvSpPr>
          <p:cNvPr id="14" name="Freeform 14"/>
          <p:cNvSpPr/>
          <p:nvPr/>
        </p:nvSpPr>
        <p:spPr>
          <a:xfrm>
            <a:off x="8599383" y="0"/>
            <a:ext cx="4073790" cy="5431719"/>
          </a:xfrm>
          <a:custGeom>
            <a:avLst/>
            <a:gdLst/>
            <a:ahLst/>
            <a:cxnLst/>
            <a:rect l="l" t="t" r="r" b="b"/>
            <a:pathLst>
              <a:path w="4073790" h="5431719">
                <a:moveTo>
                  <a:pt x="0" y="0"/>
                </a:moveTo>
                <a:lnTo>
                  <a:pt x="4073789" y="0"/>
                </a:lnTo>
                <a:lnTo>
                  <a:pt x="4073789" y="5431719"/>
                </a:lnTo>
                <a:lnTo>
                  <a:pt x="0" y="5431719"/>
                </a:lnTo>
                <a:lnTo>
                  <a:pt x="0" y="0"/>
                </a:lnTo>
                <a:close/>
              </a:path>
            </a:pathLst>
          </a:custGeom>
          <a:blipFill>
            <a:blip r:embed="rId5"/>
            <a:stretch>
              <a:fillRect/>
            </a:stretch>
          </a:blipFill>
        </p:spPr>
      </p:sp>
      <p:sp>
        <p:nvSpPr>
          <p:cNvPr id="15" name="Freeform 15"/>
          <p:cNvSpPr/>
          <p:nvPr/>
        </p:nvSpPr>
        <p:spPr>
          <a:xfrm>
            <a:off x="14653197" y="5587061"/>
            <a:ext cx="3268947" cy="4358596"/>
          </a:xfrm>
          <a:custGeom>
            <a:avLst/>
            <a:gdLst/>
            <a:ahLst/>
            <a:cxnLst/>
            <a:rect l="l" t="t" r="r" b="b"/>
            <a:pathLst>
              <a:path w="3268947" h="4358596">
                <a:moveTo>
                  <a:pt x="0" y="0"/>
                </a:moveTo>
                <a:lnTo>
                  <a:pt x="3268947" y="0"/>
                </a:lnTo>
                <a:lnTo>
                  <a:pt x="3268947" y="4358595"/>
                </a:lnTo>
                <a:lnTo>
                  <a:pt x="0" y="4358595"/>
                </a:lnTo>
                <a:lnTo>
                  <a:pt x="0" y="0"/>
                </a:lnTo>
                <a:close/>
              </a:path>
            </a:pathLst>
          </a:custGeom>
          <a:blipFill>
            <a:blip r:embed="rId6"/>
            <a:stretch>
              <a:fillRect/>
            </a:stretch>
          </a:blipFill>
        </p:spPr>
      </p:sp>
      <p:sp>
        <p:nvSpPr>
          <p:cNvPr id="16" name="TextBox 16"/>
          <p:cNvSpPr txBox="1"/>
          <p:nvPr/>
        </p:nvSpPr>
        <p:spPr>
          <a:xfrm>
            <a:off x="146188" y="688731"/>
            <a:ext cx="7426087" cy="1700831"/>
          </a:xfrm>
          <a:prstGeom prst="rect">
            <a:avLst/>
          </a:prstGeom>
        </p:spPr>
        <p:txBody>
          <a:bodyPr lIns="0" tIns="0" rIns="0" bIns="0" rtlCol="0" anchor="t">
            <a:spAutoFit/>
          </a:bodyPr>
          <a:lstStyle/>
          <a:p>
            <a:pPr marL="0" lvl="0" indent="0" algn="ctr">
              <a:lnSpc>
                <a:spcPts val="11695"/>
              </a:lnSpc>
            </a:pPr>
            <a:r>
              <a:rPr lang="en-US" sz="15594">
                <a:solidFill>
                  <a:srgbClr val="FFDE59"/>
                </a:solidFill>
                <a:latin typeface="Chloe"/>
                <a:ea typeface="Chloe"/>
                <a:cs typeface="Chloe"/>
                <a:sym typeface="Chloe"/>
              </a:rPr>
              <a:t>Spiritual</a:t>
            </a:r>
          </a:p>
        </p:txBody>
      </p:sp>
      <p:sp>
        <p:nvSpPr>
          <p:cNvPr id="17" name="TextBox 17"/>
          <p:cNvSpPr txBox="1"/>
          <p:nvPr/>
        </p:nvSpPr>
        <p:spPr>
          <a:xfrm>
            <a:off x="145512" y="2767661"/>
            <a:ext cx="8134250" cy="2514600"/>
          </a:xfrm>
          <a:prstGeom prst="rect">
            <a:avLst/>
          </a:prstGeom>
        </p:spPr>
        <p:txBody>
          <a:bodyPr lIns="0" tIns="0" rIns="0" bIns="0" rtlCol="0" anchor="t">
            <a:spAutoFit/>
          </a:bodyPr>
          <a:lstStyle/>
          <a:p>
            <a:pPr algn="l">
              <a:lnSpc>
                <a:spcPts val="3239"/>
              </a:lnSpc>
            </a:pPr>
            <a:r>
              <a:rPr lang="en-US" sz="2699">
                <a:solidFill>
                  <a:srgbClr val="000000"/>
                </a:solidFill>
                <a:latin typeface="Avenir"/>
                <a:ea typeface="Avenir"/>
                <a:cs typeface="Avenir"/>
                <a:sym typeface="Avenir"/>
              </a:rPr>
              <a:t>As a coach community you will have the chance to celebrate Mass as a small coach group, led by your coach chaplain. </a:t>
            </a:r>
          </a:p>
          <a:p>
            <a:pPr algn="l">
              <a:lnSpc>
                <a:spcPts val="3239"/>
              </a:lnSpc>
            </a:pPr>
            <a:r>
              <a:rPr lang="en-US" sz="2699">
                <a:solidFill>
                  <a:srgbClr val="000000"/>
                </a:solidFill>
                <a:latin typeface="Avenir"/>
                <a:ea typeface="Avenir"/>
                <a:cs typeface="Avenir"/>
                <a:sym typeface="Avenir"/>
              </a:rPr>
              <a:t>You will also have time for reconciliation and stations of the cross. </a:t>
            </a:r>
          </a:p>
          <a:p>
            <a:pPr algn="l">
              <a:lnSpc>
                <a:spcPts val="3239"/>
              </a:lnSpc>
            </a:pPr>
            <a:r>
              <a:rPr lang="en-US" sz="2699">
                <a:solidFill>
                  <a:srgbClr val="000000"/>
                </a:solidFill>
                <a:latin typeface="Avenir"/>
                <a:ea typeface="Avenir"/>
                <a:cs typeface="Avenir"/>
                <a:sym typeface="Avenir"/>
              </a:rPr>
              <a:t>As well as having a short time of prayer each night.</a:t>
            </a:r>
          </a:p>
        </p:txBody>
      </p:sp>
      <p:grpSp>
        <p:nvGrpSpPr>
          <p:cNvPr id="18" name="Group 18"/>
          <p:cNvGrpSpPr/>
          <p:nvPr/>
        </p:nvGrpSpPr>
        <p:grpSpPr>
          <a:xfrm>
            <a:off x="5545962" y="5841294"/>
            <a:ext cx="3417054" cy="1407456"/>
            <a:chOff x="0" y="0"/>
            <a:chExt cx="4556072" cy="1876608"/>
          </a:xfrm>
        </p:grpSpPr>
        <p:grpSp>
          <p:nvGrpSpPr>
            <p:cNvPr id="19" name="Group 19"/>
            <p:cNvGrpSpPr/>
            <p:nvPr/>
          </p:nvGrpSpPr>
          <p:grpSpPr>
            <a:xfrm rot="-525928">
              <a:off x="66897" y="329849"/>
              <a:ext cx="4422278" cy="1216909"/>
              <a:chOff x="0" y="0"/>
              <a:chExt cx="693324" cy="190787"/>
            </a:xfrm>
          </p:grpSpPr>
          <p:sp>
            <p:nvSpPr>
              <p:cNvPr id="20" name="Freeform 20"/>
              <p:cNvSpPr/>
              <p:nvPr/>
            </p:nvSpPr>
            <p:spPr>
              <a:xfrm>
                <a:off x="0" y="0"/>
                <a:ext cx="693324" cy="190787"/>
              </a:xfrm>
              <a:custGeom>
                <a:avLst/>
                <a:gdLst/>
                <a:ahLst/>
                <a:cxnLst/>
                <a:rect l="l" t="t" r="r" b="b"/>
                <a:pathLst>
                  <a:path w="693324" h="190787">
                    <a:moveTo>
                      <a:pt x="95393" y="0"/>
                    </a:moveTo>
                    <a:lnTo>
                      <a:pt x="597930" y="0"/>
                    </a:lnTo>
                    <a:cubicBezTo>
                      <a:pt x="623230" y="0"/>
                      <a:pt x="647494" y="10050"/>
                      <a:pt x="665384" y="27940"/>
                    </a:cubicBezTo>
                    <a:cubicBezTo>
                      <a:pt x="683273" y="45830"/>
                      <a:pt x="693324" y="70093"/>
                      <a:pt x="693324" y="95393"/>
                    </a:cubicBezTo>
                    <a:lnTo>
                      <a:pt x="693324" y="95393"/>
                    </a:lnTo>
                    <a:cubicBezTo>
                      <a:pt x="693324" y="148078"/>
                      <a:pt x="650615" y="190787"/>
                      <a:pt x="597930" y="190787"/>
                    </a:cubicBezTo>
                    <a:lnTo>
                      <a:pt x="95393" y="190787"/>
                    </a:lnTo>
                    <a:cubicBezTo>
                      <a:pt x="70093" y="190787"/>
                      <a:pt x="45830" y="180736"/>
                      <a:pt x="27940" y="162847"/>
                    </a:cubicBezTo>
                    <a:cubicBezTo>
                      <a:pt x="10050" y="144957"/>
                      <a:pt x="0" y="120693"/>
                      <a:pt x="0" y="95393"/>
                    </a:cubicBezTo>
                    <a:lnTo>
                      <a:pt x="0" y="95393"/>
                    </a:lnTo>
                    <a:cubicBezTo>
                      <a:pt x="0" y="70093"/>
                      <a:pt x="10050" y="45830"/>
                      <a:pt x="27940" y="27940"/>
                    </a:cubicBezTo>
                    <a:cubicBezTo>
                      <a:pt x="45830" y="10050"/>
                      <a:pt x="70093" y="0"/>
                      <a:pt x="95393" y="0"/>
                    </a:cubicBezTo>
                    <a:close/>
                  </a:path>
                </a:pathLst>
              </a:custGeom>
              <a:solidFill>
                <a:srgbClr val="262A2E"/>
              </a:solidFill>
            </p:spPr>
          </p:sp>
          <p:sp>
            <p:nvSpPr>
              <p:cNvPr id="21" name="TextBox 21"/>
              <p:cNvSpPr txBox="1"/>
              <p:nvPr/>
            </p:nvSpPr>
            <p:spPr>
              <a:xfrm>
                <a:off x="0" y="-38100"/>
                <a:ext cx="693324" cy="228887"/>
              </a:xfrm>
              <a:prstGeom prst="rect">
                <a:avLst/>
              </a:prstGeom>
            </p:spPr>
            <p:txBody>
              <a:bodyPr lIns="57193" tIns="57193" rIns="57193" bIns="57193" rtlCol="0" anchor="ctr"/>
              <a:lstStyle/>
              <a:p>
                <a:pPr algn="ctr">
                  <a:lnSpc>
                    <a:spcPts val="2660"/>
                  </a:lnSpc>
                </a:pPr>
                <a:endParaRPr/>
              </a:p>
            </p:txBody>
          </p:sp>
        </p:grpSp>
        <p:sp>
          <p:nvSpPr>
            <p:cNvPr id="22" name="TextBox 22"/>
            <p:cNvSpPr txBox="1"/>
            <p:nvPr/>
          </p:nvSpPr>
          <p:spPr>
            <a:xfrm rot="-566056">
              <a:off x="147538" y="680343"/>
              <a:ext cx="4389929" cy="589251"/>
            </a:xfrm>
            <a:prstGeom prst="rect">
              <a:avLst/>
            </a:prstGeom>
          </p:spPr>
          <p:txBody>
            <a:bodyPr lIns="0" tIns="0" rIns="0" bIns="0" rtlCol="0" anchor="t">
              <a:spAutoFit/>
            </a:bodyPr>
            <a:lstStyle/>
            <a:p>
              <a:pPr algn="ctr">
                <a:lnSpc>
                  <a:spcPts val="3763"/>
                </a:lnSpc>
              </a:pPr>
              <a:r>
                <a:rPr lang="en-US" sz="2688">
                  <a:solidFill>
                    <a:srgbClr val="DDBC36"/>
                  </a:solidFill>
                  <a:latin typeface="Magnolia Script"/>
                  <a:ea typeface="Magnolia Script"/>
                  <a:cs typeface="Magnolia Script"/>
                  <a:sym typeface="Magnolia Script"/>
                </a:rPr>
                <a:t>Night prayer</a:t>
              </a:r>
            </a:p>
          </p:txBody>
        </p:sp>
      </p:grpSp>
      <p:grpSp>
        <p:nvGrpSpPr>
          <p:cNvPr id="23" name="Group 23"/>
          <p:cNvGrpSpPr/>
          <p:nvPr/>
        </p:nvGrpSpPr>
        <p:grpSpPr>
          <a:xfrm rot="542573">
            <a:off x="10032207" y="4462041"/>
            <a:ext cx="5281931" cy="1059602"/>
            <a:chOff x="0" y="0"/>
            <a:chExt cx="1104133" cy="221499"/>
          </a:xfrm>
        </p:grpSpPr>
        <p:sp>
          <p:nvSpPr>
            <p:cNvPr id="24" name="Freeform 24"/>
            <p:cNvSpPr/>
            <p:nvPr/>
          </p:nvSpPr>
          <p:spPr>
            <a:xfrm>
              <a:off x="0" y="0"/>
              <a:ext cx="1104133" cy="221499"/>
            </a:xfrm>
            <a:custGeom>
              <a:avLst/>
              <a:gdLst/>
              <a:ahLst/>
              <a:cxnLst/>
              <a:rect l="l" t="t" r="r" b="b"/>
              <a:pathLst>
                <a:path w="1104133" h="221499">
                  <a:moveTo>
                    <a:pt x="74753" y="0"/>
                  </a:moveTo>
                  <a:lnTo>
                    <a:pt x="1029380" y="0"/>
                  </a:lnTo>
                  <a:cubicBezTo>
                    <a:pt x="1049206" y="0"/>
                    <a:pt x="1068220" y="7876"/>
                    <a:pt x="1082238" y="21895"/>
                  </a:cubicBezTo>
                  <a:cubicBezTo>
                    <a:pt x="1096257" y="35913"/>
                    <a:pt x="1104133" y="54927"/>
                    <a:pt x="1104133" y="74753"/>
                  </a:cubicBezTo>
                  <a:lnTo>
                    <a:pt x="1104133" y="146746"/>
                  </a:lnTo>
                  <a:cubicBezTo>
                    <a:pt x="1104133" y="166572"/>
                    <a:pt x="1096257" y="185586"/>
                    <a:pt x="1082238" y="199604"/>
                  </a:cubicBezTo>
                  <a:cubicBezTo>
                    <a:pt x="1068220" y="213623"/>
                    <a:pt x="1049206" y="221499"/>
                    <a:pt x="1029380" y="221499"/>
                  </a:cubicBezTo>
                  <a:lnTo>
                    <a:pt x="74753" y="221499"/>
                  </a:lnTo>
                  <a:cubicBezTo>
                    <a:pt x="54927" y="221499"/>
                    <a:pt x="35913" y="213623"/>
                    <a:pt x="21895" y="199604"/>
                  </a:cubicBezTo>
                  <a:cubicBezTo>
                    <a:pt x="7876" y="185586"/>
                    <a:pt x="0" y="166572"/>
                    <a:pt x="0" y="146746"/>
                  </a:cubicBezTo>
                  <a:lnTo>
                    <a:pt x="0" y="74753"/>
                  </a:lnTo>
                  <a:cubicBezTo>
                    <a:pt x="0" y="54927"/>
                    <a:pt x="7876" y="35913"/>
                    <a:pt x="21895" y="21895"/>
                  </a:cubicBezTo>
                  <a:cubicBezTo>
                    <a:pt x="35913" y="7876"/>
                    <a:pt x="54927" y="0"/>
                    <a:pt x="74753" y="0"/>
                  </a:cubicBezTo>
                  <a:close/>
                </a:path>
              </a:pathLst>
            </a:custGeom>
            <a:solidFill>
              <a:srgbClr val="262A2E"/>
            </a:solidFill>
          </p:spPr>
        </p:sp>
        <p:sp>
          <p:nvSpPr>
            <p:cNvPr id="25" name="TextBox 25"/>
            <p:cNvSpPr txBox="1"/>
            <p:nvPr/>
          </p:nvSpPr>
          <p:spPr>
            <a:xfrm>
              <a:off x="0" y="-38100"/>
              <a:ext cx="1104133" cy="259599"/>
            </a:xfrm>
            <a:prstGeom prst="rect">
              <a:avLst/>
            </a:prstGeom>
          </p:spPr>
          <p:txBody>
            <a:bodyPr lIns="64004" tIns="64004" rIns="64004" bIns="64004" rtlCol="0" anchor="ctr"/>
            <a:lstStyle/>
            <a:p>
              <a:pPr algn="ctr">
                <a:lnSpc>
                  <a:spcPts val="2660"/>
                </a:lnSpc>
              </a:pPr>
              <a:endParaRPr/>
            </a:p>
          </p:txBody>
        </p:sp>
      </p:grpSp>
      <p:sp>
        <p:nvSpPr>
          <p:cNvPr id="26" name="TextBox 26"/>
          <p:cNvSpPr txBox="1"/>
          <p:nvPr/>
        </p:nvSpPr>
        <p:spPr>
          <a:xfrm rot="472118">
            <a:off x="10152188" y="4413942"/>
            <a:ext cx="5048490" cy="928353"/>
          </a:xfrm>
          <a:prstGeom prst="rect">
            <a:avLst/>
          </a:prstGeom>
        </p:spPr>
        <p:txBody>
          <a:bodyPr lIns="0" tIns="0" rIns="0" bIns="0" rtlCol="0" anchor="t">
            <a:spAutoFit/>
          </a:bodyPr>
          <a:lstStyle/>
          <a:p>
            <a:pPr algn="ctr">
              <a:lnSpc>
                <a:spcPts val="3763"/>
              </a:lnSpc>
            </a:pPr>
            <a:r>
              <a:rPr lang="en-US" sz="2688">
                <a:solidFill>
                  <a:srgbClr val="DDBC36"/>
                </a:solidFill>
                <a:latin typeface="Magnolia Script"/>
                <a:ea typeface="Magnolia Script"/>
                <a:cs typeface="Magnolia Script"/>
                <a:sym typeface="Magnolia Script"/>
              </a:rPr>
              <a:t>Time at the Grotto as a coach group</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rot="1990981">
            <a:off x="8545091" y="-954119"/>
            <a:ext cx="14306857" cy="12011671"/>
            <a:chOff x="0" y="0"/>
            <a:chExt cx="1282512" cy="1076764"/>
          </a:xfrm>
        </p:grpSpPr>
        <p:sp>
          <p:nvSpPr>
            <p:cNvPr id="3" name="Freeform 3"/>
            <p:cNvSpPr/>
            <p:nvPr/>
          </p:nvSpPr>
          <p:spPr>
            <a:xfrm>
              <a:off x="0" y="0"/>
              <a:ext cx="1282512" cy="1076764"/>
            </a:xfrm>
            <a:custGeom>
              <a:avLst/>
              <a:gdLst/>
              <a:ahLst/>
              <a:cxnLst/>
              <a:rect l="l" t="t" r="r" b="b"/>
              <a:pathLst>
                <a:path w="1282512" h="1076764">
                  <a:moveTo>
                    <a:pt x="641256" y="0"/>
                  </a:moveTo>
                  <a:lnTo>
                    <a:pt x="1282512" y="1076764"/>
                  </a:lnTo>
                  <a:lnTo>
                    <a:pt x="0" y="1076764"/>
                  </a:lnTo>
                  <a:lnTo>
                    <a:pt x="641256" y="0"/>
                  </a:lnTo>
                  <a:close/>
                </a:path>
              </a:pathLst>
            </a:custGeom>
            <a:solidFill>
              <a:srgbClr val="8C52FF"/>
            </a:solidFill>
          </p:spPr>
        </p:sp>
        <p:sp>
          <p:nvSpPr>
            <p:cNvPr id="4" name="TextBox 4"/>
            <p:cNvSpPr txBox="1"/>
            <p:nvPr/>
          </p:nvSpPr>
          <p:spPr>
            <a:xfrm>
              <a:off x="200393" y="461826"/>
              <a:ext cx="881727" cy="538026"/>
            </a:xfrm>
            <a:prstGeom prst="rect">
              <a:avLst/>
            </a:prstGeom>
          </p:spPr>
          <p:txBody>
            <a:bodyPr lIns="50800" tIns="50800" rIns="50800" bIns="50800" rtlCol="0" anchor="ctr"/>
            <a:lstStyle/>
            <a:p>
              <a:pPr algn="ctr">
                <a:lnSpc>
                  <a:spcPts val="2659"/>
                </a:lnSpc>
              </a:pPr>
              <a:endParaRPr/>
            </a:p>
          </p:txBody>
        </p:sp>
      </p:grpSp>
      <p:grpSp>
        <p:nvGrpSpPr>
          <p:cNvPr id="5" name="Group 5"/>
          <p:cNvGrpSpPr/>
          <p:nvPr/>
        </p:nvGrpSpPr>
        <p:grpSpPr>
          <a:xfrm>
            <a:off x="0" y="6332975"/>
            <a:ext cx="18288000" cy="3954025"/>
            <a:chOff x="0" y="0"/>
            <a:chExt cx="4816593" cy="1041389"/>
          </a:xfrm>
        </p:grpSpPr>
        <p:sp>
          <p:nvSpPr>
            <p:cNvPr id="6" name="Freeform 6"/>
            <p:cNvSpPr/>
            <p:nvPr/>
          </p:nvSpPr>
          <p:spPr>
            <a:xfrm>
              <a:off x="0" y="0"/>
              <a:ext cx="4816592" cy="1041389"/>
            </a:xfrm>
            <a:custGeom>
              <a:avLst/>
              <a:gdLst/>
              <a:ahLst/>
              <a:cxnLst/>
              <a:rect l="l" t="t" r="r" b="b"/>
              <a:pathLst>
                <a:path w="4816592" h="1041389">
                  <a:moveTo>
                    <a:pt x="0" y="0"/>
                  </a:moveTo>
                  <a:lnTo>
                    <a:pt x="4816592" y="0"/>
                  </a:lnTo>
                  <a:lnTo>
                    <a:pt x="4816592" y="1041389"/>
                  </a:lnTo>
                  <a:lnTo>
                    <a:pt x="0" y="1041389"/>
                  </a:lnTo>
                  <a:close/>
                </a:path>
              </a:pathLst>
            </a:custGeom>
            <a:solidFill>
              <a:srgbClr val="FFDE59"/>
            </a:solidFill>
          </p:spPr>
        </p:sp>
        <p:sp>
          <p:nvSpPr>
            <p:cNvPr id="7" name="TextBox 7"/>
            <p:cNvSpPr txBox="1"/>
            <p:nvPr/>
          </p:nvSpPr>
          <p:spPr>
            <a:xfrm>
              <a:off x="0" y="-38100"/>
              <a:ext cx="4816593" cy="1079489"/>
            </a:xfrm>
            <a:prstGeom prst="rect">
              <a:avLst/>
            </a:prstGeom>
          </p:spPr>
          <p:txBody>
            <a:bodyPr lIns="50800" tIns="50800" rIns="50800" bIns="50800" rtlCol="0" anchor="ctr"/>
            <a:lstStyle/>
            <a:p>
              <a:pPr algn="ctr">
                <a:lnSpc>
                  <a:spcPts val="2659"/>
                </a:lnSpc>
              </a:pPr>
              <a:endParaRPr/>
            </a:p>
          </p:txBody>
        </p:sp>
      </p:grpSp>
      <p:grpSp>
        <p:nvGrpSpPr>
          <p:cNvPr id="8" name="Group 8"/>
          <p:cNvGrpSpPr/>
          <p:nvPr/>
        </p:nvGrpSpPr>
        <p:grpSpPr>
          <a:xfrm>
            <a:off x="0" y="0"/>
            <a:ext cx="7717110" cy="2410655"/>
            <a:chOff x="0" y="0"/>
            <a:chExt cx="4157609" cy="1298745"/>
          </a:xfrm>
        </p:grpSpPr>
        <p:sp>
          <p:nvSpPr>
            <p:cNvPr id="9" name="Freeform 9"/>
            <p:cNvSpPr/>
            <p:nvPr/>
          </p:nvSpPr>
          <p:spPr>
            <a:xfrm>
              <a:off x="0" y="0"/>
              <a:ext cx="4157609" cy="1298745"/>
            </a:xfrm>
            <a:custGeom>
              <a:avLst/>
              <a:gdLst/>
              <a:ahLst/>
              <a:cxnLst/>
              <a:rect l="l" t="t" r="r" b="b"/>
              <a:pathLst>
                <a:path w="4157609" h="1298745">
                  <a:moveTo>
                    <a:pt x="0" y="0"/>
                  </a:moveTo>
                  <a:lnTo>
                    <a:pt x="4157609" y="0"/>
                  </a:lnTo>
                  <a:lnTo>
                    <a:pt x="4157609" y="1298745"/>
                  </a:lnTo>
                  <a:lnTo>
                    <a:pt x="0" y="1298745"/>
                  </a:lnTo>
                  <a:close/>
                </a:path>
              </a:pathLst>
            </a:custGeom>
            <a:solidFill>
              <a:srgbClr val="8C52FF"/>
            </a:solidFill>
          </p:spPr>
        </p:sp>
        <p:sp>
          <p:nvSpPr>
            <p:cNvPr id="10" name="TextBox 10"/>
            <p:cNvSpPr txBox="1"/>
            <p:nvPr/>
          </p:nvSpPr>
          <p:spPr>
            <a:xfrm>
              <a:off x="0" y="-38100"/>
              <a:ext cx="4157609" cy="1336845"/>
            </a:xfrm>
            <a:prstGeom prst="rect">
              <a:avLst/>
            </a:prstGeom>
          </p:spPr>
          <p:txBody>
            <a:bodyPr lIns="50800" tIns="50800" rIns="50800" bIns="50800" rtlCol="0" anchor="ctr"/>
            <a:lstStyle/>
            <a:p>
              <a:pPr algn="ctr">
                <a:lnSpc>
                  <a:spcPts val="2659"/>
                </a:lnSpc>
                <a:spcBef>
                  <a:spcPct val="0"/>
                </a:spcBef>
              </a:pPr>
              <a:endParaRPr/>
            </a:p>
          </p:txBody>
        </p:sp>
      </p:grpSp>
      <p:sp>
        <p:nvSpPr>
          <p:cNvPr id="11" name="Freeform 11"/>
          <p:cNvSpPr/>
          <p:nvPr/>
        </p:nvSpPr>
        <p:spPr>
          <a:xfrm>
            <a:off x="13037967" y="173701"/>
            <a:ext cx="5020713" cy="3765535"/>
          </a:xfrm>
          <a:custGeom>
            <a:avLst/>
            <a:gdLst/>
            <a:ahLst/>
            <a:cxnLst/>
            <a:rect l="l" t="t" r="r" b="b"/>
            <a:pathLst>
              <a:path w="5020713" h="3765535">
                <a:moveTo>
                  <a:pt x="0" y="0"/>
                </a:moveTo>
                <a:lnTo>
                  <a:pt x="5020713" y="0"/>
                </a:lnTo>
                <a:lnTo>
                  <a:pt x="5020713" y="3765535"/>
                </a:lnTo>
                <a:lnTo>
                  <a:pt x="0" y="3765535"/>
                </a:lnTo>
                <a:lnTo>
                  <a:pt x="0" y="0"/>
                </a:lnTo>
                <a:close/>
              </a:path>
            </a:pathLst>
          </a:custGeom>
          <a:blipFill>
            <a:blip r:embed="rId2"/>
            <a:stretch>
              <a:fillRect/>
            </a:stretch>
          </a:blipFill>
        </p:spPr>
      </p:sp>
      <p:sp>
        <p:nvSpPr>
          <p:cNvPr id="12" name="Freeform 12"/>
          <p:cNvSpPr/>
          <p:nvPr/>
        </p:nvSpPr>
        <p:spPr>
          <a:xfrm>
            <a:off x="145512" y="4917561"/>
            <a:ext cx="6908857" cy="5181642"/>
          </a:xfrm>
          <a:custGeom>
            <a:avLst/>
            <a:gdLst/>
            <a:ahLst/>
            <a:cxnLst/>
            <a:rect l="l" t="t" r="r" b="b"/>
            <a:pathLst>
              <a:path w="6908857" h="5181642">
                <a:moveTo>
                  <a:pt x="0" y="0"/>
                </a:moveTo>
                <a:lnTo>
                  <a:pt x="6908856" y="0"/>
                </a:lnTo>
                <a:lnTo>
                  <a:pt x="6908856" y="5181643"/>
                </a:lnTo>
                <a:lnTo>
                  <a:pt x="0" y="5181643"/>
                </a:lnTo>
                <a:lnTo>
                  <a:pt x="0" y="0"/>
                </a:lnTo>
                <a:close/>
              </a:path>
            </a:pathLst>
          </a:custGeom>
          <a:blipFill>
            <a:blip r:embed="rId3"/>
            <a:stretch>
              <a:fillRect/>
            </a:stretch>
          </a:blipFill>
        </p:spPr>
      </p:sp>
      <p:grpSp>
        <p:nvGrpSpPr>
          <p:cNvPr id="13" name="Group 13"/>
          <p:cNvGrpSpPr/>
          <p:nvPr/>
        </p:nvGrpSpPr>
        <p:grpSpPr>
          <a:xfrm rot="947572">
            <a:off x="202563" y="4126694"/>
            <a:ext cx="5525060" cy="2254873"/>
            <a:chOff x="0" y="0"/>
            <a:chExt cx="7366746" cy="3006498"/>
          </a:xfrm>
        </p:grpSpPr>
        <p:grpSp>
          <p:nvGrpSpPr>
            <p:cNvPr id="14" name="Group 14"/>
            <p:cNvGrpSpPr/>
            <p:nvPr/>
          </p:nvGrpSpPr>
          <p:grpSpPr>
            <a:xfrm rot="-643617">
              <a:off x="95572" y="652935"/>
              <a:ext cx="7175601" cy="1700628"/>
              <a:chOff x="0" y="0"/>
              <a:chExt cx="1258964" cy="298376"/>
            </a:xfrm>
          </p:grpSpPr>
          <p:sp>
            <p:nvSpPr>
              <p:cNvPr id="15" name="Freeform 15"/>
              <p:cNvSpPr/>
              <p:nvPr/>
            </p:nvSpPr>
            <p:spPr>
              <a:xfrm>
                <a:off x="0" y="0"/>
                <a:ext cx="1258964" cy="298376"/>
              </a:xfrm>
              <a:custGeom>
                <a:avLst/>
                <a:gdLst/>
                <a:ahLst/>
                <a:cxnLst/>
                <a:rect l="l" t="t" r="r" b="b"/>
                <a:pathLst>
                  <a:path w="1258964" h="298376">
                    <a:moveTo>
                      <a:pt x="73367" y="0"/>
                    </a:moveTo>
                    <a:lnTo>
                      <a:pt x="1185598" y="0"/>
                    </a:lnTo>
                    <a:cubicBezTo>
                      <a:pt x="1205056" y="0"/>
                      <a:pt x="1223717" y="7730"/>
                      <a:pt x="1237476" y="21489"/>
                    </a:cubicBezTo>
                    <a:cubicBezTo>
                      <a:pt x="1251235" y="35248"/>
                      <a:pt x="1258964" y="53909"/>
                      <a:pt x="1258964" y="73367"/>
                    </a:cubicBezTo>
                    <a:lnTo>
                      <a:pt x="1258964" y="225010"/>
                    </a:lnTo>
                    <a:cubicBezTo>
                      <a:pt x="1258964" y="265529"/>
                      <a:pt x="1226117" y="298376"/>
                      <a:pt x="1185598" y="298376"/>
                    </a:cubicBezTo>
                    <a:lnTo>
                      <a:pt x="73367" y="298376"/>
                    </a:lnTo>
                    <a:cubicBezTo>
                      <a:pt x="53909" y="298376"/>
                      <a:pt x="35248" y="290647"/>
                      <a:pt x="21489" y="276888"/>
                    </a:cubicBezTo>
                    <a:cubicBezTo>
                      <a:pt x="7730" y="263129"/>
                      <a:pt x="0" y="244468"/>
                      <a:pt x="0" y="225010"/>
                    </a:cubicBezTo>
                    <a:lnTo>
                      <a:pt x="0" y="73367"/>
                    </a:lnTo>
                    <a:cubicBezTo>
                      <a:pt x="0" y="53909"/>
                      <a:pt x="7730" y="35248"/>
                      <a:pt x="21489" y="21489"/>
                    </a:cubicBezTo>
                    <a:cubicBezTo>
                      <a:pt x="35248" y="7730"/>
                      <a:pt x="53909" y="0"/>
                      <a:pt x="73367" y="0"/>
                    </a:cubicBezTo>
                    <a:close/>
                  </a:path>
                </a:pathLst>
              </a:custGeom>
              <a:solidFill>
                <a:srgbClr val="262A2E"/>
              </a:solidFill>
            </p:spPr>
          </p:sp>
          <p:sp>
            <p:nvSpPr>
              <p:cNvPr id="16" name="TextBox 16"/>
              <p:cNvSpPr txBox="1"/>
              <p:nvPr/>
            </p:nvSpPr>
            <p:spPr>
              <a:xfrm>
                <a:off x="0" y="-38100"/>
                <a:ext cx="1258964" cy="336476"/>
              </a:xfrm>
              <a:prstGeom prst="rect">
                <a:avLst/>
              </a:prstGeom>
            </p:spPr>
            <p:txBody>
              <a:bodyPr lIns="57193" tIns="57193" rIns="57193" bIns="57193" rtlCol="0" anchor="ctr"/>
              <a:lstStyle/>
              <a:p>
                <a:pPr algn="ctr">
                  <a:lnSpc>
                    <a:spcPts val="2660"/>
                  </a:lnSpc>
                </a:pPr>
                <a:endParaRPr/>
              </a:p>
            </p:txBody>
          </p:sp>
        </p:grpSp>
        <p:sp>
          <p:nvSpPr>
            <p:cNvPr id="17" name="TextBox 17"/>
            <p:cNvSpPr txBox="1"/>
            <p:nvPr/>
          </p:nvSpPr>
          <p:spPr>
            <a:xfrm rot="-683746">
              <a:off x="165400" y="960573"/>
              <a:ext cx="6942898" cy="1096963"/>
            </a:xfrm>
            <a:prstGeom prst="rect">
              <a:avLst/>
            </a:prstGeom>
          </p:spPr>
          <p:txBody>
            <a:bodyPr lIns="0" tIns="0" rIns="0" bIns="0" rtlCol="0" anchor="t">
              <a:spAutoFit/>
            </a:bodyPr>
            <a:lstStyle/>
            <a:p>
              <a:pPr algn="ctr">
                <a:lnSpc>
                  <a:spcPts val="3363"/>
                </a:lnSpc>
              </a:pPr>
              <a:r>
                <a:rPr lang="en-US" sz="2402">
                  <a:solidFill>
                    <a:srgbClr val="DDBC36"/>
                  </a:solidFill>
                  <a:latin typeface="Magnolia Script"/>
                  <a:ea typeface="Magnolia Script"/>
                  <a:cs typeface="Magnolia Script"/>
                  <a:sym typeface="Magnolia Script"/>
                </a:rPr>
                <a:t>We lead prayers for our assisted pilgrims</a:t>
              </a:r>
            </a:p>
          </p:txBody>
        </p:sp>
      </p:grpSp>
      <p:sp>
        <p:nvSpPr>
          <p:cNvPr id="18" name="Freeform 18"/>
          <p:cNvSpPr/>
          <p:nvPr/>
        </p:nvSpPr>
        <p:spPr>
          <a:xfrm>
            <a:off x="13154089" y="5324744"/>
            <a:ext cx="4788468" cy="4594194"/>
          </a:xfrm>
          <a:custGeom>
            <a:avLst/>
            <a:gdLst/>
            <a:ahLst/>
            <a:cxnLst/>
            <a:rect l="l" t="t" r="r" b="b"/>
            <a:pathLst>
              <a:path w="4788468" h="4594194">
                <a:moveTo>
                  <a:pt x="0" y="0"/>
                </a:moveTo>
                <a:lnTo>
                  <a:pt x="4788469" y="0"/>
                </a:lnTo>
                <a:lnTo>
                  <a:pt x="4788469" y="4594194"/>
                </a:lnTo>
                <a:lnTo>
                  <a:pt x="0" y="4594194"/>
                </a:lnTo>
                <a:lnTo>
                  <a:pt x="0" y="0"/>
                </a:lnTo>
                <a:close/>
              </a:path>
            </a:pathLst>
          </a:custGeom>
          <a:blipFill>
            <a:blip r:embed="rId4"/>
            <a:stretch>
              <a:fillRect r="-27923"/>
            </a:stretch>
          </a:blipFill>
        </p:spPr>
      </p:sp>
      <p:sp>
        <p:nvSpPr>
          <p:cNvPr id="19" name="Freeform 19"/>
          <p:cNvSpPr/>
          <p:nvPr/>
        </p:nvSpPr>
        <p:spPr>
          <a:xfrm>
            <a:off x="7572275" y="475905"/>
            <a:ext cx="5103084" cy="3827313"/>
          </a:xfrm>
          <a:custGeom>
            <a:avLst/>
            <a:gdLst/>
            <a:ahLst/>
            <a:cxnLst/>
            <a:rect l="l" t="t" r="r" b="b"/>
            <a:pathLst>
              <a:path w="5103084" h="3827313">
                <a:moveTo>
                  <a:pt x="0" y="0"/>
                </a:moveTo>
                <a:lnTo>
                  <a:pt x="5103084" y="0"/>
                </a:lnTo>
                <a:lnTo>
                  <a:pt x="5103084" y="3827313"/>
                </a:lnTo>
                <a:lnTo>
                  <a:pt x="0" y="3827313"/>
                </a:lnTo>
                <a:lnTo>
                  <a:pt x="0" y="0"/>
                </a:lnTo>
                <a:close/>
              </a:path>
            </a:pathLst>
          </a:custGeom>
          <a:blipFill>
            <a:blip r:embed="rId5"/>
            <a:stretch>
              <a:fillRect/>
            </a:stretch>
          </a:blipFill>
        </p:spPr>
      </p:sp>
      <p:sp>
        <p:nvSpPr>
          <p:cNvPr id="20" name="Freeform 20"/>
          <p:cNvSpPr/>
          <p:nvPr/>
        </p:nvSpPr>
        <p:spPr>
          <a:xfrm>
            <a:off x="7572275" y="4621164"/>
            <a:ext cx="5067464" cy="3055857"/>
          </a:xfrm>
          <a:custGeom>
            <a:avLst/>
            <a:gdLst/>
            <a:ahLst/>
            <a:cxnLst/>
            <a:rect l="l" t="t" r="r" b="b"/>
            <a:pathLst>
              <a:path w="5067464" h="3055857">
                <a:moveTo>
                  <a:pt x="0" y="0"/>
                </a:moveTo>
                <a:lnTo>
                  <a:pt x="5067464" y="0"/>
                </a:lnTo>
                <a:lnTo>
                  <a:pt x="5067464" y="3055857"/>
                </a:lnTo>
                <a:lnTo>
                  <a:pt x="0" y="3055857"/>
                </a:lnTo>
                <a:lnTo>
                  <a:pt x="0" y="0"/>
                </a:lnTo>
                <a:close/>
              </a:path>
            </a:pathLst>
          </a:custGeom>
          <a:blipFill>
            <a:blip r:embed="rId6"/>
            <a:stretch>
              <a:fillRect l="-1964" t="-141898" r="-5566" b="-10435"/>
            </a:stretch>
          </a:blipFill>
        </p:spPr>
      </p:sp>
      <p:sp>
        <p:nvSpPr>
          <p:cNvPr id="21" name="TextBox 21"/>
          <p:cNvSpPr txBox="1"/>
          <p:nvPr/>
        </p:nvSpPr>
        <p:spPr>
          <a:xfrm>
            <a:off x="146188" y="688731"/>
            <a:ext cx="7426087" cy="1700831"/>
          </a:xfrm>
          <a:prstGeom prst="rect">
            <a:avLst/>
          </a:prstGeom>
        </p:spPr>
        <p:txBody>
          <a:bodyPr lIns="0" tIns="0" rIns="0" bIns="0" rtlCol="0" anchor="t">
            <a:spAutoFit/>
          </a:bodyPr>
          <a:lstStyle/>
          <a:p>
            <a:pPr marL="0" lvl="0" indent="0" algn="ctr">
              <a:lnSpc>
                <a:spcPts val="11695"/>
              </a:lnSpc>
            </a:pPr>
            <a:r>
              <a:rPr lang="en-US" sz="15594">
                <a:solidFill>
                  <a:srgbClr val="FFDE59"/>
                </a:solidFill>
                <a:latin typeface="Chloe"/>
                <a:ea typeface="Chloe"/>
                <a:cs typeface="Chloe"/>
                <a:sym typeface="Chloe"/>
              </a:rPr>
              <a:t>Spiritual</a:t>
            </a:r>
          </a:p>
        </p:txBody>
      </p:sp>
      <p:sp>
        <p:nvSpPr>
          <p:cNvPr id="22" name="TextBox 22"/>
          <p:cNvSpPr txBox="1"/>
          <p:nvPr/>
        </p:nvSpPr>
        <p:spPr>
          <a:xfrm>
            <a:off x="145512" y="2579201"/>
            <a:ext cx="7295396" cy="1733550"/>
          </a:xfrm>
          <a:prstGeom prst="rect">
            <a:avLst/>
          </a:prstGeom>
        </p:spPr>
        <p:txBody>
          <a:bodyPr lIns="0" tIns="0" rIns="0" bIns="0" rtlCol="0" anchor="t">
            <a:spAutoFit/>
          </a:bodyPr>
          <a:lstStyle/>
          <a:p>
            <a:pPr algn="l">
              <a:lnSpc>
                <a:spcPts val="3359"/>
              </a:lnSpc>
            </a:pPr>
            <a:r>
              <a:rPr lang="en-US" sz="2799">
                <a:solidFill>
                  <a:srgbClr val="000000"/>
                </a:solidFill>
                <a:latin typeface="Avenir"/>
                <a:ea typeface="Avenir"/>
                <a:cs typeface="Avenir"/>
                <a:sym typeface="Avenir"/>
              </a:rPr>
              <a:t>But as a whole youth pilgrimage community and then an entire Liverpool pilgrimage group we will have our own Masses, services and processions.</a:t>
            </a:r>
          </a:p>
        </p:txBody>
      </p:sp>
      <p:grpSp>
        <p:nvGrpSpPr>
          <p:cNvPr id="23" name="Group 23"/>
          <p:cNvGrpSpPr/>
          <p:nvPr/>
        </p:nvGrpSpPr>
        <p:grpSpPr>
          <a:xfrm rot="678634">
            <a:off x="11822945" y="3299465"/>
            <a:ext cx="4942226" cy="2388166"/>
            <a:chOff x="0" y="0"/>
            <a:chExt cx="6589635" cy="3184222"/>
          </a:xfrm>
        </p:grpSpPr>
        <p:grpSp>
          <p:nvGrpSpPr>
            <p:cNvPr id="24" name="Group 24"/>
            <p:cNvGrpSpPr/>
            <p:nvPr/>
          </p:nvGrpSpPr>
          <p:grpSpPr>
            <a:xfrm rot="-643617">
              <a:off x="134975" y="570282"/>
              <a:ext cx="6319685" cy="2043657"/>
              <a:chOff x="0" y="0"/>
              <a:chExt cx="1258964" cy="407123"/>
            </a:xfrm>
          </p:grpSpPr>
          <p:sp>
            <p:nvSpPr>
              <p:cNvPr id="25" name="Freeform 25"/>
              <p:cNvSpPr/>
              <p:nvPr/>
            </p:nvSpPr>
            <p:spPr>
              <a:xfrm>
                <a:off x="0" y="0"/>
                <a:ext cx="1258964" cy="407123"/>
              </a:xfrm>
              <a:custGeom>
                <a:avLst/>
                <a:gdLst/>
                <a:ahLst/>
                <a:cxnLst/>
                <a:rect l="l" t="t" r="r" b="b"/>
                <a:pathLst>
                  <a:path w="1258964" h="407123">
                    <a:moveTo>
                      <a:pt x="73367" y="0"/>
                    </a:moveTo>
                    <a:lnTo>
                      <a:pt x="1185598" y="0"/>
                    </a:lnTo>
                    <a:cubicBezTo>
                      <a:pt x="1205056" y="0"/>
                      <a:pt x="1223717" y="7730"/>
                      <a:pt x="1237476" y="21489"/>
                    </a:cubicBezTo>
                    <a:cubicBezTo>
                      <a:pt x="1251235" y="35248"/>
                      <a:pt x="1258964" y="53909"/>
                      <a:pt x="1258964" y="73367"/>
                    </a:cubicBezTo>
                    <a:lnTo>
                      <a:pt x="1258964" y="333757"/>
                    </a:lnTo>
                    <a:cubicBezTo>
                      <a:pt x="1258964" y="353215"/>
                      <a:pt x="1251235" y="371876"/>
                      <a:pt x="1237476" y="385635"/>
                    </a:cubicBezTo>
                    <a:cubicBezTo>
                      <a:pt x="1223717" y="399394"/>
                      <a:pt x="1205056" y="407123"/>
                      <a:pt x="1185598" y="407123"/>
                    </a:cubicBezTo>
                    <a:lnTo>
                      <a:pt x="73367" y="407123"/>
                    </a:lnTo>
                    <a:cubicBezTo>
                      <a:pt x="53909" y="407123"/>
                      <a:pt x="35248" y="399394"/>
                      <a:pt x="21489" y="385635"/>
                    </a:cubicBezTo>
                    <a:cubicBezTo>
                      <a:pt x="7730" y="371876"/>
                      <a:pt x="0" y="353215"/>
                      <a:pt x="0" y="333757"/>
                    </a:cubicBezTo>
                    <a:lnTo>
                      <a:pt x="0" y="73367"/>
                    </a:lnTo>
                    <a:cubicBezTo>
                      <a:pt x="0" y="53909"/>
                      <a:pt x="7730" y="35248"/>
                      <a:pt x="21489" y="21489"/>
                    </a:cubicBezTo>
                    <a:cubicBezTo>
                      <a:pt x="35248" y="7730"/>
                      <a:pt x="53909" y="0"/>
                      <a:pt x="73367" y="0"/>
                    </a:cubicBezTo>
                    <a:close/>
                  </a:path>
                </a:pathLst>
              </a:custGeom>
              <a:solidFill>
                <a:srgbClr val="262A2E"/>
              </a:solidFill>
            </p:spPr>
          </p:sp>
          <p:sp>
            <p:nvSpPr>
              <p:cNvPr id="26" name="TextBox 26"/>
              <p:cNvSpPr txBox="1"/>
              <p:nvPr/>
            </p:nvSpPr>
            <p:spPr>
              <a:xfrm>
                <a:off x="0" y="-38100"/>
                <a:ext cx="1258964" cy="445223"/>
              </a:xfrm>
              <a:prstGeom prst="rect">
                <a:avLst/>
              </a:prstGeom>
            </p:spPr>
            <p:txBody>
              <a:bodyPr lIns="57193" tIns="57193" rIns="57193" bIns="57193" rtlCol="0" anchor="ctr"/>
              <a:lstStyle/>
              <a:p>
                <a:pPr algn="ctr">
                  <a:lnSpc>
                    <a:spcPts val="2660"/>
                  </a:lnSpc>
                </a:pPr>
                <a:endParaRPr/>
              </a:p>
            </p:txBody>
          </p:sp>
        </p:grpSp>
        <p:sp>
          <p:nvSpPr>
            <p:cNvPr id="27" name="TextBox 27"/>
            <p:cNvSpPr txBox="1"/>
            <p:nvPr/>
          </p:nvSpPr>
          <p:spPr>
            <a:xfrm rot="-683746">
              <a:off x="195241" y="844894"/>
              <a:ext cx="6114739" cy="1460186"/>
            </a:xfrm>
            <a:prstGeom prst="rect">
              <a:avLst/>
            </a:prstGeom>
          </p:spPr>
          <p:txBody>
            <a:bodyPr lIns="0" tIns="0" rIns="0" bIns="0" rtlCol="0" anchor="t">
              <a:spAutoFit/>
            </a:bodyPr>
            <a:lstStyle/>
            <a:p>
              <a:pPr algn="ctr">
                <a:lnSpc>
                  <a:spcPts val="2962"/>
                </a:lnSpc>
              </a:pPr>
              <a:r>
                <a:rPr lang="en-US" sz="2115">
                  <a:solidFill>
                    <a:srgbClr val="DDBC36"/>
                  </a:solidFill>
                  <a:latin typeface="Magnolia Script"/>
                  <a:ea typeface="Magnolia Script"/>
                  <a:cs typeface="Magnolia Script"/>
                  <a:sym typeface="Magnolia Script"/>
                </a:rPr>
                <a:t>This the Torchlight procession - a famous procession that takes place in Lourdes</a:t>
              </a:r>
            </a:p>
          </p:txBody>
        </p:sp>
      </p:grpSp>
      <p:grpSp>
        <p:nvGrpSpPr>
          <p:cNvPr id="28" name="Group 28"/>
          <p:cNvGrpSpPr/>
          <p:nvPr/>
        </p:nvGrpSpPr>
        <p:grpSpPr>
          <a:xfrm rot="630402">
            <a:off x="9040597" y="8336833"/>
            <a:ext cx="5540071" cy="2334113"/>
            <a:chOff x="0" y="0"/>
            <a:chExt cx="7386761" cy="3112151"/>
          </a:xfrm>
        </p:grpSpPr>
        <p:grpSp>
          <p:nvGrpSpPr>
            <p:cNvPr id="29" name="Group 29"/>
            <p:cNvGrpSpPr/>
            <p:nvPr/>
          </p:nvGrpSpPr>
          <p:grpSpPr>
            <a:xfrm rot="-643617">
              <a:off x="105580" y="651995"/>
              <a:ext cx="7175601" cy="1808160"/>
              <a:chOff x="0" y="0"/>
              <a:chExt cx="1258964" cy="317243"/>
            </a:xfrm>
          </p:grpSpPr>
          <p:sp>
            <p:nvSpPr>
              <p:cNvPr id="30" name="Freeform 30"/>
              <p:cNvSpPr/>
              <p:nvPr/>
            </p:nvSpPr>
            <p:spPr>
              <a:xfrm>
                <a:off x="0" y="0"/>
                <a:ext cx="1258964" cy="317243"/>
              </a:xfrm>
              <a:custGeom>
                <a:avLst/>
                <a:gdLst/>
                <a:ahLst/>
                <a:cxnLst/>
                <a:rect l="l" t="t" r="r" b="b"/>
                <a:pathLst>
                  <a:path w="1258964" h="317243">
                    <a:moveTo>
                      <a:pt x="73367" y="0"/>
                    </a:moveTo>
                    <a:lnTo>
                      <a:pt x="1185598" y="0"/>
                    </a:lnTo>
                    <a:cubicBezTo>
                      <a:pt x="1205056" y="0"/>
                      <a:pt x="1223717" y="7730"/>
                      <a:pt x="1237476" y="21489"/>
                    </a:cubicBezTo>
                    <a:cubicBezTo>
                      <a:pt x="1251235" y="35248"/>
                      <a:pt x="1258964" y="53909"/>
                      <a:pt x="1258964" y="73367"/>
                    </a:cubicBezTo>
                    <a:lnTo>
                      <a:pt x="1258964" y="243876"/>
                    </a:lnTo>
                    <a:cubicBezTo>
                      <a:pt x="1258964" y="263334"/>
                      <a:pt x="1251235" y="281995"/>
                      <a:pt x="1237476" y="295754"/>
                    </a:cubicBezTo>
                    <a:cubicBezTo>
                      <a:pt x="1223717" y="309513"/>
                      <a:pt x="1205056" y="317243"/>
                      <a:pt x="1185598" y="317243"/>
                    </a:cubicBezTo>
                    <a:lnTo>
                      <a:pt x="73367" y="317243"/>
                    </a:lnTo>
                    <a:cubicBezTo>
                      <a:pt x="53909" y="317243"/>
                      <a:pt x="35248" y="309513"/>
                      <a:pt x="21489" y="295754"/>
                    </a:cubicBezTo>
                    <a:cubicBezTo>
                      <a:pt x="7730" y="281995"/>
                      <a:pt x="0" y="263334"/>
                      <a:pt x="0" y="243876"/>
                    </a:cubicBezTo>
                    <a:lnTo>
                      <a:pt x="0" y="73367"/>
                    </a:lnTo>
                    <a:cubicBezTo>
                      <a:pt x="0" y="53909"/>
                      <a:pt x="7730" y="35248"/>
                      <a:pt x="21489" y="21489"/>
                    </a:cubicBezTo>
                    <a:cubicBezTo>
                      <a:pt x="35248" y="7730"/>
                      <a:pt x="53909" y="0"/>
                      <a:pt x="73367" y="0"/>
                    </a:cubicBezTo>
                    <a:close/>
                  </a:path>
                </a:pathLst>
              </a:custGeom>
              <a:solidFill>
                <a:srgbClr val="262A2E"/>
              </a:solidFill>
            </p:spPr>
          </p:sp>
          <p:sp>
            <p:nvSpPr>
              <p:cNvPr id="31" name="TextBox 31"/>
              <p:cNvSpPr txBox="1"/>
              <p:nvPr/>
            </p:nvSpPr>
            <p:spPr>
              <a:xfrm>
                <a:off x="0" y="-38100"/>
                <a:ext cx="1258964" cy="355343"/>
              </a:xfrm>
              <a:prstGeom prst="rect">
                <a:avLst/>
              </a:prstGeom>
            </p:spPr>
            <p:txBody>
              <a:bodyPr lIns="57193" tIns="57193" rIns="57193" bIns="57193" rtlCol="0" anchor="ctr"/>
              <a:lstStyle/>
              <a:p>
                <a:pPr algn="ctr">
                  <a:lnSpc>
                    <a:spcPts val="2660"/>
                  </a:lnSpc>
                </a:pPr>
                <a:endParaRPr/>
              </a:p>
            </p:txBody>
          </p:sp>
        </p:grpSp>
        <p:sp>
          <p:nvSpPr>
            <p:cNvPr id="32" name="TextBox 32"/>
            <p:cNvSpPr txBox="1"/>
            <p:nvPr/>
          </p:nvSpPr>
          <p:spPr>
            <a:xfrm rot="-683746">
              <a:off x="165400" y="960573"/>
              <a:ext cx="6942898" cy="1096963"/>
            </a:xfrm>
            <a:prstGeom prst="rect">
              <a:avLst/>
            </a:prstGeom>
          </p:spPr>
          <p:txBody>
            <a:bodyPr lIns="0" tIns="0" rIns="0" bIns="0" rtlCol="0" anchor="t">
              <a:spAutoFit/>
            </a:bodyPr>
            <a:lstStyle/>
            <a:p>
              <a:pPr algn="ctr">
                <a:lnSpc>
                  <a:spcPts val="3363"/>
                </a:lnSpc>
              </a:pPr>
              <a:r>
                <a:rPr lang="en-US" sz="2402">
                  <a:solidFill>
                    <a:srgbClr val="DDBC36"/>
                  </a:solidFill>
                  <a:latin typeface="Magnolia Script"/>
                  <a:ea typeface="Magnolia Script"/>
                  <a:cs typeface="Magnolia Script"/>
                  <a:sym typeface="Magnolia Script"/>
                </a:rPr>
                <a:t>Mass at the Grotto with the whole pilgrimage</a:t>
              </a:r>
            </a:p>
          </p:txBody>
        </p:sp>
      </p:grpSp>
      <p:grpSp>
        <p:nvGrpSpPr>
          <p:cNvPr id="33" name="Group 33"/>
          <p:cNvGrpSpPr/>
          <p:nvPr/>
        </p:nvGrpSpPr>
        <p:grpSpPr>
          <a:xfrm rot="117689">
            <a:off x="7171020" y="7183423"/>
            <a:ext cx="5439456" cy="1802996"/>
            <a:chOff x="0" y="0"/>
            <a:chExt cx="7252608" cy="2403995"/>
          </a:xfrm>
        </p:grpSpPr>
        <p:grpSp>
          <p:nvGrpSpPr>
            <p:cNvPr id="34" name="Group 34"/>
            <p:cNvGrpSpPr/>
            <p:nvPr/>
          </p:nvGrpSpPr>
          <p:grpSpPr>
            <a:xfrm rot="-643617">
              <a:off x="38503" y="658293"/>
              <a:ext cx="7175601" cy="1087409"/>
              <a:chOff x="0" y="0"/>
              <a:chExt cx="1258964" cy="190787"/>
            </a:xfrm>
          </p:grpSpPr>
          <p:sp>
            <p:nvSpPr>
              <p:cNvPr id="35" name="Freeform 35"/>
              <p:cNvSpPr/>
              <p:nvPr/>
            </p:nvSpPr>
            <p:spPr>
              <a:xfrm>
                <a:off x="0" y="0"/>
                <a:ext cx="1258964" cy="190787"/>
              </a:xfrm>
              <a:custGeom>
                <a:avLst/>
                <a:gdLst/>
                <a:ahLst/>
                <a:cxnLst/>
                <a:rect l="l" t="t" r="r" b="b"/>
                <a:pathLst>
                  <a:path w="1258964" h="190787">
                    <a:moveTo>
                      <a:pt x="73367" y="0"/>
                    </a:moveTo>
                    <a:lnTo>
                      <a:pt x="1185598" y="0"/>
                    </a:lnTo>
                    <a:cubicBezTo>
                      <a:pt x="1205056" y="0"/>
                      <a:pt x="1223717" y="7730"/>
                      <a:pt x="1237476" y="21489"/>
                    </a:cubicBezTo>
                    <a:cubicBezTo>
                      <a:pt x="1251235" y="35248"/>
                      <a:pt x="1258964" y="53909"/>
                      <a:pt x="1258964" y="73367"/>
                    </a:cubicBezTo>
                    <a:lnTo>
                      <a:pt x="1258964" y="117420"/>
                    </a:lnTo>
                    <a:cubicBezTo>
                      <a:pt x="1258964" y="157939"/>
                      <a:pt x="1226117" y="190787"/>
                      <a:pt x="1185598" y="190787"/>
                    </a:cubicBezTo>
                    <a:lnTo>
                      <a:pt x="73367" y="190787"/>
                    </a:lnTo>
                    <a:cubicBezTo>
                      <a:pt x="53909" y="190787"/>
                      <a:pt x="35248" y="183057"/>
                      <a:pt x="21489" y="169298"/>
                    </a:cubicBezTo>
                    <a:cubicBezTo>
                      <a:pt x="7730" y="155539"/>
                      <a:pt x="0" y="136878"/>
                      <a:pt x="0" y="117420"/>
                    </a:cubicBezTo>
                    <a:lnTo>
                      <a:pt x="0" y="73367"/>
                    </a:lnTo>
                    <a:cubicBezTo>
                      <a:pt x="0" y="53909"/>
                      <a:pt x="7730" y="35248"/>
                      <a:pt x="21489" y="21489"/>
                    </a:cubicBezTo>
                    <a:cubicBezTo>
                      <a:pt x="35248" y="7730"/>
                      <a:pt x="53909" y="0"/>
                      <a:pt x="73367" y="0"/>
                    </a:cubicBezTo>
                    <a:close/>
                  </a:path>
                </a:pathLst>
              </a:custGeom>
              <a:solidFill>
                <a:srgbClr val="262A2E"/>
              </a:solidFill>
            </p:spPr>
          </p:sp>
          <p:sp>
            <p:nvSpPr>
              <p:cNvPr id="36" name="TextBox 36"/>
              <p:cNvSpPr txBox="1"/>
              <p:nvPr/>
            </p:nvSpPr>
            <p:spPr>
              <a:xfrm>
                <a:off x="0" y="-38100"/>
                <a:ext cx="1258964" cy="228887"/>
              </a:xfrm>
              <a:prstGeom prst="rect">
                <a:avLst/>
              </a:prstGeom>
            </p:spPr>
            <p:txBody>
              <a:bodyPr lIns="57193" tIns="57193" rIns="57193" bIns="57193" rtlCol="0" anchor="ctr"/>
              <a:lstStyle/>
              <a:p>
                <a:pPr algn="ctr">
                  <a:lnSpc>
                    <a:spcPts val="2660"/>
                  </a:lnSpc>
                </a:pPr>
                <a:endParaRPr/>
              </a:p>
            </p:txBody>
          </p:sp>
        </p:grpSp>
        <p:sp>
          <p:nvSpPr>
            <p:cNvPr id="37" name="TextBox 37"/>
            <p:cNvSpPr txBox="1"/>
            <p:nvPr/>
          </p:nvSpPr>
          <p:spPr>
            <a:xfrm rot="-683746">
              <a:off x="109548" y="966146"/>
              <a:ext cx="6942898" cy="531613"/>
            </a:xfrm>
            <a:prstGeom prst="rect">
              <a:avLst/>
            </a:prstGeom>
          </p:spPr>
          <p:txBody>
            <a:bodyPr lIns="0" tIns="0" rIns="0" bIns="0" rtlCol="0" anchor="t">
              <a:spAutoFit/>
            </a:bodyPr>
            <a:lstStyle/>
            <a:p>
              <a:pPr algn="ctr">
                <a:lnSpc>
                  <a:spcPts val="3363"/>
                </a:lnSpc>
              </a:pPr>
              <a:r>
                <a:rPr lang="en-US" sz="2402">
                  <a:solidFill>
                    <a:srgbClr val="DDBC36"/>
                  </a:solidFill>
                  <a:latin typeface="Magnolia Script"/>
                  <a:ea typeface="Magnolia Script"/>
                  <a:cs typeface="Magnolia Script"/>
                  <a:sym typeface="Magnolia Script"/>
                </a:rPr>
                <a:t>Our own Youth Pilgrimage Mass</a:t>
              </a:r>
            </a:p>
          </p:txBody>
        </p:sp>
      </p:gr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2302953" y="0"/>
            <a:ext cx="2315007" cy="8991498"/>
            <a:chOff x="0" y="0"/>
            <a:chExt cx="1247215" cy="4844189"/>
          </a:xfrm>
        </p:grpSpPr>
        <p:sp>
          <p:nvSpPr>
            <p:cNvPr id="3" name="Freeform 3"/>
            <p:cNvSpPr/>
            <p:nvPr/>
          </p:nvSpPr>
          <p:spPr>
            <a:xfrm>
              <a:off x="0" y="0"/>
              <a:ext cx="1247215" cy="4844189"/>
            </a:xfrm>
            <a:custGeom>
              <a:avLst/>
              <a:gdLst/>
              <a:ahLst/>
              <a:cxnLst/>
              <a:rect l="l" t="t" r="r" b="b"/>
              <a:pathLst>
                <a:path w="1247215" h="4844189">
                  <a:moveTo>
                    <a:pt x="0" y="0"/>
                  </a:moveTo>
                  <a:lnTo>
                    <a:pt x="1247215" y="0"/>
                  </a:lnTo>
                  <a:lnTo>
                    <a:pt x="1247215" y="4844189"/>
                  </a:lnTo>
                  <a:lnTo>
                    <a:pt x="0" y="4844189"/>
                  </a:lnTo>
                  <a:close/>
                </a:path>
              </a:pathLst>
            </a:custGeom>
            <a:solidFill>
              <a:srgbClr val="8C52FF"/>
            </a:solidFill>
          </p:spPr>
        </p:sp>
        <p:sp>
          <p:nvSpPr>
            <p:cNvPr id="4" name="TextBox 4"/>
            <p:cNvSpPr txBox="1"/>
            <p:nvPr/>
          </p:nvSpPr>
          <p:spPr>
            <a:xfrm>
              <a:off x="0" y="-38100"/>
              <a:ext cx="1247215" cy="4882289"/>
            </a:xfrm>
            <a:prstGeom prst="rect">
              <a:avLst/>
            </a:prstGeom>
          </p:spPr>
          <p:txBody>
            <a:bodyPr lIns="50800" tIns="50800" rIns="50800" bIns="50800" rtlCol="0" anchor="ctr"/>
            <a:lstStyle/>
            <a:p>
              <a:pPr algn="ctr">
                <a:lnSpc>
                  <a:spcPts val="2659"/>
                </a:lnSpc>
                <a:spcBef>
                  <a:spcPct val="0"/>
                </a:spcBef>
              </a:pPr>
              <a:endParaRPr/>
            </a:p>
          </p:txBody>
        </p:sp>
      </p:grpSp>
      <p:grpSp>
        <p:nvGrpSpPr>
          <p:cNvPr id="5" name="Group 5"/>
          <p:cNvGrpSpPr/>
          <p:nvPr/>
        </p:nvGrpSpPr>
        <p:grpSpPr>
          <a:xfrm>
            <a:off x="12807729" y="0"/>
            <a:ext cx="5480271" cy="10287000"/>
            <a:chOff x="0" y="0"/>
            <a:chExt cx="2952507" cy="5542143"/>
          </a:xfrm>
        </p:grpSpPr>
        <p:sp>
          <p:nvSpPr>
            <p:cNvPr id="6" name="Freeform 6"/>
            <p:cNvSpPr/>
            <p:nvPr/>
          </p:nvSpPr>
          <p:spPr>
            <a:xfrm>
              <a:off x="0" y="0"/>
              <a:ext cx="2952508" cy="5542143"/>
            </a:xfrm>
            <a:custGeom>
              <a:avLst/>
              <a:gdLst/>
              <a:ahLst/>
              <a:cxnLst/>
              <a:rect l="l" t="t" r="r" b="b"/>
              <a:pathLst>
                <a:path w="2952508" h="5542143">
                  <a:moveTo>
                    <a:pt x="0" y="0"/>
                  </a:moveTo>
                  <a:lnTo>
                    <a:pt x="2952508" y="0"/>
                  </a:lnTo>
                  <a:lnTo>
                    <a:pt x="2952508" y="5542143"/>
                  </a:lnTo>
                  <a:lnTo>
                    <a:pt x="0" y="5542143"/>
                  </a:lnTo>
                  <a:close/>
                </a:path>
              </a:pathLst>
            </a:custGeom>
            <a:solidFill>
              <a:srgbClr val="FFDE59"/>
            </a:solidFill>
          </p:spPr>
        </p:sp>
        <p:sp>
          <p:nvSpPr>
            <p:cNvPr id="7" name="TextBox 7"/>
            <p:cNvSpPr txBox="1"/>
            <p:nvPr/>
          </p:nvSpPr>
          <p:spPr>
            <a:xfrm>
              <a:off x="0" y="-38100"/>
              <a:ext cx="2952507" cy="5580243"/>
            </a:xfrm>
            <a:prstGeom prst="rect">
              <a:avLst/>
            </a:prstGeom>
          </p:spPr>
          <p:txBody>
            <a:bodyPr lIns="50800" tIns="50800" rIns="50800" bIns="50800" rtlCol="0" anchor="ctr"/>
            <a:lstStyle/>
            <a:p>
              <a:pPr algn="ctr">
                <a:lnSpc>
                  <a:spcPts val="2659"/>
                </a:lnSpc>
                <a:spcBef>
                  <a:spcPct val="0"/>
                </a:spcBef>
              </a:pPr>
              <a:endParaRPr/>
            </a:p>
          </p:txBody>
        </p:sp>
      </p:grpSp>
      <p:sp>
        <p:nvSpPr>
          <p:cNvPr id="8" name="Freeform 8"/>
          <p:cNvSpPr/>
          <p:nvPr/>
        </p:nvSpPr>
        <p:spPr>
          <a:xfrm flipH="1">
            <a:off x="13164235" y="-210775"/>
            <a:ext cx="6563527" cy="3503282"/>
          </a:xfrm>
          <a:custGeom>
            <a:avLst/>
            <a:gdLst/>
            <a:ahLst/>
            <a:cxnLst/>
            <a:rect l="l" t="t" r="r" b="b"/>
            <a:pathLst>
              <a:path w="6563527" h="3503282">
                <a:moveTo>
                  <a:pt x="6563527" y="0"/>
                </a:moveTo>
                <a:lnTo>
                  <a:pt x="0" y="0"/>
                </a:lnTo>
                <a:lnTo>
                  <a:pt x="0" y="3503282"/>
                </a:lnTo>
                <a:lnTo>
                  <a:pt x="6563527" y="3503282"/>
                </a:lnTo>
                <a:lnTo>
                  <a:pt x="6563527" y="0"/>
                </a:lnTo>
                <a:close/>
              </a:path>
            </a:pathLst>
          </a:custGeom>
          <a:blipFill>
            <a:blip r:embed="rId2">
              <a:extLst>
                <a:ext uri="{96DAC541-7B7A-43D3-8B79-37D633B846F1}">
                  <asvg:svgBlip xmlns:asvg="http://schemas.microsoft.com/office/drawing/2016/SVG/main" r:embed="rId3"/>
                </a:ext>
              </a:extLst>
            </a:blip>
            <a:stretch>
              <a:fillRect/>
            </a:stretch>
          </a:blipFill>
        </p:spPr>
      </p:sp>
      <p:grpSp>
        <p:nvGrpSpPr>
          <p:cNvPr id="9" name="Group 9"/>
          <p:cNvGrpSpPr/>
          <p:nvPr/>
        </p:nvGrpSpPr>
        <p:grpSpPr>
          <a:xfrm>
            <a:off x="0" y="0"/>
            <a:ext cx="9496981" cy="4929699"/>
            <a:chOff x="0" y="0"/>
            <a:chExt cx="5116519" cy="2655886"/>
          </a:xfrm>
        </p:grpSpPr>
        <p:sp>
          <p:nvSpPr>
            <p:cNvPr id="10" name="Freeform 10"/>
            <p:cNvSpPr/>
            <p:nvPr/>
          </p:nvSpPr>
          <p:spPr>
            <a:xfrm>
              <a:off x="0" y="0"/>
              <a:ext cx="5116519" cy="2655886"/>
            </a:xfrm>
            <a:custGeom>
              <a:avLst/>
              <a:gdLst/>
              <a:ahLst/>
              <a:cxnLst/>
              <a:rect l="l" t="t" r="r" b="b"/>
              <a:pathLst>
                <a:path w="5116519" h="2655886">
                  <a:moveTo>
                    <a:pt x="0" y="0"/>
                  </a:moveTo>
                  <a:lnTo>
                    <a:pt x="5116519" y="0"/>
                  </a:lnTo>
                  <a:lnTo>
                    <a:pt x="5116519" y="2655886"/>
                  </a:lnTo>
                  <a:lnTo>
                    <a:pt x="0" y="2655886"/>
                  </a:lnTo>
                  <a:close/>
                </a:path>
              </a:pathLst>
            </a:custGeom>
            <a:solidFill>
              <a:srgbClr val="8C52FF"/>
            </a:solidFill>
          </p:spPr>
        </p:sp>
        <p:sp>
          <p:nvSpPr>
            <p:cNvPr id="11" name="TextBox 11"/>
            <p:cNvSpPr txBox="1"/>
            <p:nvPr/>
          </p:nvSpPr>
          <p:spPr>
            <a:xfrm>
              <a:off x="0" y="-38100"/>
              <a:ext cx="5116519" cy="2693986"/>
            </a:xfrm>
            <a:prstGeom prst="rect">
              <a:avLst/>
            </a:prstGeom>
          </p:spPr>
          <p:txBody>
            <a:bodyPr lIns="50800" tIns="50800" rIns="50800" bIns="50800" rtlCol="0" anchor="ctr"/>
            <a:lstStyle/>
            <a:p>
              <a:pPr algn="ctr">
                <a:lnSpc>
                  <a:spcPts val="2659"/>
                </a:lnSpc>
                <a:spcBef>
                  <a:spcPct val="0"/>
                </a:spcBef>
              </a:pPr>
              <a:endParaRPr/>
            </a:p>
          </p:txBody>
        </p:sp>
      </p:grpSp>
      <p:sp>
        <p:nvSpPr>
          <p:cNvPr id="12" name="Freeform 12"/>
          <p:cNvSpPr/>
          <p:nvPr/>
        </p:nvSpPr>
        <p:spPr>
          <a:xfrm>
            <a:off x="98743" y="194730"/>
            <a:ext cx="9080476" cy="4540238"/>
          </a:xfrm>
          <a:custGeom>
            <a:avLst/>
            <a:gdLst/>
            <a:ahLst/>
            <a:cxnLst/>
            <a:rect l="l" t="t" r="r" b="b"/>
            <a:pathLst>
              <a:path w="9080476" h="4540238">
                <a:moveTo>
                  <a:pt x="0" y="0"/>
                </a:moveTo>
                <a:lnTo>
                  <a:pt x="9080475" y="0"/>
                </a:lnTo>
                <a:lnTo>
                  <a:pt x="9080475" y="4540238"/>
                </a:lnTo>
                <a:lnTo>
                  <a:pt x="0" y="4540238"/>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13" name="Freeform 13"/>
          <p:cNvSpPr/>
          <p:nvPr/>
        </p:nvSpPr>
        <p:spPr>
          <a:xfrm>
            <a:off x="13731229" y="2014546"/>
            <a:ext cx="4315196" cy="5753595"/>
          </a:xfrm>
          <a:custGeom>
            <a:avLst/>
            <a:gdLst/>
            <a:ahLst/>
            <a:cxnLst/>
            <a:rect l="l" t="t" r="r" b="b"/>
            <a:pathLst>
              <a:path w="4315196" h="5753595">
                <a:moveTo>
                  <a:pt x="0" y="0"/>
                </a:moveTo>
                <a:lnTo>
                  <a:pt x="4315196" y="0"/>
                </a:lnTo>
                <a:lnTo>
                  <a:pt x="4315196" y="5753595"/>
                </a:lnTo>
                <a:lnTo>
                  <a:pt x="0" y="5753595"/>
                </a:lnTo>
                <a:lnTo>
                  <a:pt x="0" y="0"/>
                </a:lnTo>
                <a:close/>
              </a:path>
            </a:pathLst>
          </a:custGeom>
          <a:blipFill>
            <a:blip r:embed="rId6"/>
            <a:stretch>
              <a:fillRect/>
            </a:stretch>
          </a:blipFill>
        </p:spPr>
      </p:sp>
      <p:sp>
        <p:nvSpPr>
          <p:cNvPr id="14" name="Freeform 14"/>
          <p:cNvSpPr/>
          <p:nvPr/>
        </p:nvSpPr>
        <p:spPr>
          <a:xfrm>
            <a:off x="9783095" y="0"/>
            <a:ext cx="3662384" cy="4929699"/>
          </a:xfrm>
          <a:custGeom>
            <a:avLst/>
            <a:gdLst/>
            <a:ahLst/>
            <a:cxnLst/>
            <a:rect l="l" t="t" r="r" b="b"/>
            <a:pathLst>
              <a:path w="3662384" h="4929699">
                <a:moveTo>
                  <a:pt x="0" y="0"/>
                </a:moveTo>
                <a:lnTo>
                  <a:pt x="3662384" y="0"/>
                </a:lnTo>
                <a:lnTo>
                  <a:pt x="3662384" y="4929699"/>
                </a:lnTo>
                <a:lnTo>
                  <a:pt x="0" y="4929699"/>
                </a:lnTo>
                <a:lnTo>
                  <a:pt x="0" y="0"/>
                </a:lnTo>
                <a:close/>
              </a:path>
            </a:pathLst>
          </a:custGeom>
          <a:blipFill>
            <a:blip r:embed="rId7"/>
            <a:stretch>
              <a:fillRect l="-18062" t="-19309" r="-12502" b="-10023"/>
            </a:stretch>
          </a:blipFill>
        </p:spPr>
      </p:sp>
      <p:sp>
        <p:nvSpPr>
          <p:cNvPr id="15" name="TextBox 15"/>
          <p:cNvSpPr txBox="1"/>
          <p:nvPr/>
        </p:nvSpPr>
        <p:spPr>
          <a:xfrm>
            <a:off x="676911" y="1439895"/>
            <a:ext cx="8279536" cy="2466975"/>
          </a:xfrm>
          <a:prstGeom prst="rect">
            <a:avLst/>
          </a:prstGeom>
        </p:spPr>
        <p:txBody>
          <a:bodyPr lIns="0" tIns="0" rIns="0" bIns="0" rtlCol="0" anchor="t">
            <a:spAutoFit/>
          </a:bodyPr>
          <a:lstStyle/>
          <a:p>
            <a:pPr algn="ctr">
              <a:lnSpc>
                <a:spcPts val="9719"/>
              </a:lnSpc>
            </a:pPr>
            <a:r>
              <a:rPr lang="en-US" sz="8099" b="1">
                <a:solidFill>
                  <a:srgbClr val="FFDE59"/>
                </a:solidFill>
                <a:latin typeface="Bricolage Grotesque Bold"/>
                <a:ea typeface="Bricolage Grotesque Bold"/>
                <a:cs typeface="Bricolage Grotesque Bold"/>
                <a:sym typeface="Bricolage Grotesque Bold"/>
              </a:rPr>
              <a:t>SO,WHAT’S IN IT </a:t>
            </a:r>
          </a:p>
          <a:p>
            <a:pPr algn="ctr">
              <a:lnSpc>
                <a:spcPts val="9719"/>
              </a:lnSpc>
            </a:pPr>
            <a:r>
              <a:rPr lang="en-US" sz="8099" b="1">
                <a:solidFill>
                  <a:srgbClr val="FFDE59"/>
                </a:solidFill>
                <a:latin typeface="Bricolage Grotesque Bold"/>
                <a:ea typeface="Bricolage Grotesque Bold"/>
                <a:cs typeface="Bricolage Grotesque Bold"/>
                <a:sym typeface="Bricolage Grotesque Bold"/>
              </a:rPr>
              <a:t>FOR ME?</a:t>
            </a:r>
          </a:p>
        </p:txBody>
      </p:sp>
      <p:sp>
        <p:nvSpPr>
          <p:cNvPr id="16" name="TextBox 16"/>
          <p:cNvSpPr txBox="1"/>
          <p:nvPr/>
        </p:nvSpPr>
        <p:spPr>
          <a:xfrm>
            <a:off x="98743" y="5103428"/>
            <a:ext cx="9398238" cy="4938314"/>
          </a:xfrm>
          <a:prstGeom prst="rect">
            <a:avLst/>
          </a:prstGeom>
        </p:spPr>
        <p:txBody>
          <a:bodyPr lIns="0" tIns="0" rIns="0" bIns="0" rtlCol="0" anchor="t">
            <a:spAutoFit/>
          </a:bodyPr>
          <a:lstStyle/>
          <a:p>
            <a:pPr algn="ctr">
              <a:lnSpc>
                <a:spcPts val="5576"/>
              </a:lnSpc>
            </a:pPr>
            <a:r>
              <a:rPr lang="en-US" sz="4647" b="1">
                <a:solidFill>
                  <a:srgbClr val="8C52FF"/>
                </a:solidFill>
                <a:latin typeface="Bricolage Grotesque Bold"/>
                <a:ea typeface="Bricolage Grotesque Bold"/>
                <a:cs typeface="Bricolage Grotesque Bold"/>
                <a:sym typeface="Bricolage Grotesque Bold"/>
              </a:rPr>
              <a:t>IT’S A REASONABLE QUESTION. AFTER ALL, YOU ARE GOING TO BE AWAY FROM HOME IN YOUR SUMMER HOLIDAYS FOR A WEEK - SO WHY DO IT? </a:t>
            </a:r>
          </a:p>
          <a:p>
            <a:pPr algn="ctr">
              <a:lnSpc>
                <a:spcPts val="5576"/>
              </a:lnSpc>
            </a:pPr>
            <a:endParaRPr lang="en-US" sz="4647" b="1">
              <a:solidFill>
                <a:srgbClr val="8C52FF"/>
              </a:solidFill>
              <a:latin typeface="Bricolage Grotesque Bold"/>
              <a:ea typeface="Bricolage Grotesque Bold"/>
              <a:cs typeface="Bricolage Grotesque Bold"/>
              <a:sym typeface="Bricolage Grotesque Bold"/>
            </a:endParaRPr>
          </a:p>
          <a:p>
            <a:pPr algn="ctr">
              <a:lnSpc>
                <a:spcPts val="5576"/>
              </a:lnSpc>
            </a:pPr>
            <a:r>
              <a:rPr lang="en-US" sz="4647" b="1">
                <a:solidFill>
                  <a:srgbClr val="8C52FF"/>
                </a:solidFill>
                <a:latin typeface="Bricolage Grotesque Bold"/>
                <a:ea typeface="Bricolage Grotesque Bold"/>
                <a:cs typeface="Bricolage Grotesque Bold"/>
                <a:sym typeface="Bricolage Grotesque Bold"/>
              </a:rPr>
              <a:t>WHAT DO YOU GET FROM IT?</a:t>
            </a:r>
          </a:p>
        </p:txBody>
      </p:sp>
      <p:sp>
        <p:nvSpPr>
          <p:cNvPr id="17" name="TextBox 17"/>
          <p:cNvSpPr txBox="1"/>
          <p:nvPr/>
        </p:nvSpPr>
        <p:spPr>
          <a:xfrm>
            <a:off x="9783095" y="7949210"/>
            <a:ext cx="8263329" cy="2105025"/>
          </a:xfrm>
          <a:prstGeom prst="rect">
            <a:avLst/>
          </a:prstGeom>
        </p:spPr>
        <p:txBody>
          <a:bodyPr lIns="0" tIns="0" rIns="0" bIns="0" rtlCol="0" anchor="t">
            <a:spAutoFit/>
          </a:bodyPr>
          <a:lstStyle/>
          <a:p>
            <a:pPr algn="ctr">
              <a:lnSpc>
                <a:spcPts val="3231"/>
              </a:lnSpc>
            </a:pPr>
            <a:r>
              <a:rPr lang="en-US" sz="2692" b="1">
                <a:solidFill>
                  <a:srgbClr val="000000"/>
                </a:solidFill>
                <a:latin typeface="Avenir Bold"/>
                <a:ea typeface="Avenir Bold"/>
                <a:cs typeface="Avenir Bold"/>
                <a:sym typeface="Avenir Bold"/>
              </a:rPr>
              <a:t>Well, let’s put aside the obvious things for now - the sense of well-being, a feeling you have made a difference, sensation of  achievement.</a:t>
            </a:r>
          </a:p>
          <a:p>
            <a:pPr algn="ctr">
              <a:lnSpc>
                <a:spcPts val="3231"/>
              </a:lnSpc>
            </a:pPr>
            <a:endParaRPr lang="en-US" sz="2692" b="1">
              <a:solidFill>
                <a:srgbClr val="000000"/>
              </a:solidFill>
              <a:latin typeface="Avenir Bold"/>
              <a:ea typeface="Avenir Bold"/>
              <a:cs typeface="Avenir Bold"/>
              <a:sym typeface="Avenir Bold"/>
            </a:endParaRPr>
          </a:p>
          <a:p>
            <a:pPr algn="ctr">
              <a:lnSpc>
                <a:spcPts val="3231"/>
              </a:lnSpc>
            </a:pPr>
            <a:r>
              <a:rPr lang="en-US" sz="2692" b="1">
                <a:solidFill>
                  <a:srgbClr val="000000"/>
                </a:solidFill>
                <a:latin typeface="Avenir Bold"/>
                <a:ea typeface="Avenir Bold"/>
                <a:cs typeface="Avenir Bold"/>
                <a:sym typeface="Avenir Bold"/>
              </a:rPr>
              <a:t>Let’s be a bit more concrete about things shall we? </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8C52FF"/>
        </a:solidFill>
        <a:effectLst/>
      </p:bgPr>
    </p:bg>
    <p:spTree>
      <p:nvGrpSpPr>
        <p:cNvPr id="1" name=""/>
        <p:cNvGrpSpPr/>
        <p:nvPr/>
      </p:nvGrpSpPr>
      <p:grpSpPr>
        <a:xfrm>
          <a:off x="0" y="0"/>
          <a:ext cx="0" cy="0"/>
          <a:chOff x="0" y="0"/>
          <a:chExt cx="0" cy="0"/>
        </a:xfrm>
      </p:grpSpPr>
      <p:grpSp>
        <p:nvGrpSpPr>
          <p:cNvPr id="2" name="Group 2"/>
          <p:cNvGrpSpPr/>
          <p:nvPr/>
        </p:nvGrpSpPr>
        <p:grpSpPr>
          <a:xfrm>
            <a:off x="0" y="147661"/>
            <a:ext cx="12751025" cy="3699363"/>
            <a:chOff x="0" y="0"/>
            <a:chExt cx="6869642" cy="1993040"/>
          </a:xfrm>
        </p:grpSpPr>
        <p:sp>
          <p:nvSpPr>
            <p:cNvPr id="3" name="Freeform 3"/>
            <p:cNvSpPr/>
            <p:nvPr/>
          </p:nvSpPr>
          <p:spPr>
            <a:xfrm>
              <a:off x="0" y="0"/>
              <a:ext cx="6869642" cy="1993040"/>
            </a:xfrm>
            <a:custGeom>
              <a:avLst/>
              <a:gdLst/>
              <a:ahLst/>
              <a:cxnLst/>
              <a:rect l="l" t="t" r="r" b="b"/>
              <a:pathLst>
                <a:path w="6869642" h="1993040">
                  <a:moveTo>
                    <a:pt x="0" y="0"/>
                  </a:moveTo>
                  <a:lnTo>
                    <a:pt x="6869642" y="0"/>
                  </a:lnTo>
                  <a:lnTo>
                    <a:pt x="6869642" y="1993040"/>
                  </a:lnTo>
                  <a:lnTo>
                    <a:pt x="0" y="1993040"/>
                  </a:lnTo>
                  <a:close/>
                </a:path>
              </a:pathLst>
            </a:custGeom>
            <a:solidFill>
              <a:srgbClr val="FFDE59"/>
            </a:solidFill>
          </p:spPr>
        </p:sp>
        <p:sp>
          <p:nvSpPr>
            <p:cNvPr id="4" name="TextBox 4"/>
            <p:cNvSpPr txBox="1"/>
            <p:nvPr/>
          </p:nvSpPr>
          <p:spPr>
            <a:xfrm>
              <a:off x="0" y="-38100"/>
              <a:ext cx="6869642" cy="2031140"/>
            </a:xfrm>
            <a:prstGeom prst="rect">
              <a:avLst/>
            </a:prstGeom>
          </p:spPr>
          <p:txBody>
            <a:bodyPr lIns="50800" tIns="50800" rIns="50800" bIns="50800" rtlCol="0" anchor="ctr"/>
            <a:lstStyle/>
            <a:p>
              <a:pPr algn="ctr">
                <a:lnSpc>
                  <a:spcPts val="2659"/>
                </a:lnSpc>
                <a:spcBef>
                  <a:spcPct val="0"/>
                </a:spcBef>
              </a:pPr>
              <a:endParaRPr/>
            </a:p>
          </p:txBody>
        </p:sp>
      </p:grpSp>
      <p:grpSp>
        <p:nvGrpSpPr>
          <p:cNvPr id="5" name="Group 5"/>
          <p:cNvGrpSpPr/>
          <p:nvPr/>
        </p:nvGrpSpPr>
        <p:grpSpPr>
          <a:xfrm>
            <a:off x="12950129" y="0"/>
            <a:ext cx="5337871" cy="10287000"/>
            <a:chOff x="0" y="0"/>
            <a:chExt cx="2875789" cy="5542143"/>
          </a:xfrm>
        </p:grpSpPr>
        <p:sp>
          <p:nvSpPr>
            <p:cNvPr id="6" name="Freeform 6"/>
            <p:cNvSpPr/>
            <p:nvPr/>
          </p:nvSpPr>
          <p:spPr>
            <a:xfrm>
              <a:off x="0" y="0"/>
              <a:ext cx="2875789" cy="5542143"/>
            </a:xfrm>
            <a:custGeom>
              <a:avLst/>
              <a:gdLst/>
              <a:ahLst/>
              <a:cxnLst/>
              <a:rect l="l" t="t" r="r" b="b"/>
              <a:pathLst>
                <a:path w="2875789" h="5542143">
                  <a:moveTo>
                    <a:pt x="0" y="0"/>
                  </a:moveTo>
                  <a:lnTo>
                    <a:pt x="2875789" y="0"/>
                  </a:lnTo>
                  <a:lnTo>
                    <a:pt x="2875789" y="5542143"/>
                  </a:lnTo>
                  <a:lnTo>
                    <a:pt x="0" y="5542143"/>
                  </a:lnTo>
                  <a:close/>
                </a:path>
              </a:pathLst>
            </a:custGeom>
            <a:solidFill>
              <a:srgbClr val="FFFFFF"/>
            </a:solidFill>
          </p:spPr>
        </p:sp>
        <p:sp>
          <p:nvSpPr>
            <p:cNvPr id="7" name="TextBox 7"/>
            <p:cNvSpPr txBox="1"/>
            <p:nvPr/>
          </p:nvSpPr>
          <p:spPr>
            <a:xfrm>
              <a:off x="0" y="-38100"/>
              <a:ext cx="2875789" cy="5580243"/>
            </a:xfrm>
            <a:prstGeom prst="rect">
              <a:avLst/>
            </a:prstGeom>
          </p:spPr>
          <p:txBody>
            <a:bodyPr lIns="50800" tIns="50800" rIns="50800" bIns="50800" rtlCol="0" anchor="ctr"/>
            <a:lstStyle/>
            <a:p>
              <a:pPr algn="ctr">
                <a:lnSpc>
                  <a:spcPts val="2659"/>
                </a:lnSpc>
                <a:spcBef>
                  <a:spcPct val="0"/>
                </a:spcBef>
              </a:pPr>
              <a:endParaRPr/>
            </a:p>
          </p:txBody>
        </p:sp>
      </p:grpSp>
      <p:sp>
        <p:nvSpPr>
          <p:cNvPr id="8" name="Freeform 8"/>
          <p:cNvSpPr/>
          <p:nvPr/>
        </p:nvSpPr>
        <p:spPr>
          <a:xfrm rot="5400000" flipV="1">
            <a:off x="11160019" y="2125284"/>
            <a:ext cx="8817509" cy="4706346"/>
          </a:xfrm>
          <a:custGeom>
            <a:avLst/>
            <a:gdLst/>
            <a:ahLst/>
            <a:cxnLst/>
            <a:rect l="l" t="t" r="r" b="b"/>
            <a:pathLst>
              <a:path w="8817509" h="4706346">
                <a:moveTo>
                  <a:pt x="0" y="4706346"/>
                </a:moveTo>
                <a:lnTo>
                  <a:pt x="8817509" y="4706346"/>
                </a:lnTo>
                <a:lnTo>
                  <a:pt x="8817509" y="0"/>
                </a:lnTo>
                <a:lnTo>
                  <a:pt x="0" y="0"/>
                </a:lnTo>
                <a:lnTo>
                  <a:pt x="0" y="4706346"/>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9" name="Freeform 9"/>
          <p:cNvSpPr/>
          <p:nvPr/>
        </p:nvSpPr>
        <p:spPr>
          <a:xfrm>
            <a:off x="13764528" y="5143500"/>
            <a:ext cx="4157418" cy="5045464"/>
          </a:xfrm>
          <a:custGeom>
            <a:avLst/>
            <a:gdLst/>
            <a:ahLst/>
            <a:cxnLst/>
            <a:rect l="l" t="t" r="r" b="b"/>
            <a:pathLst>
              <a:path w="4157418" h="5045464">
                <a:moveTo>
                  <a:pt x="0" y="0"/>
                </a:moveTo>
                <a:lnTo>
                  <a:pt x="4157418" y="0"/>
                </a:lnTo>
                <a:lnTo>
                  <a:pt x="4157418" y="5045464"/>
                </a:lnTo>
                <a:lnTo>
                  <a:pt x="0" y="5045464"/>
                </a:lnTo>
                <a:lnTo>
                  <a:pt x="0" y="0"/>
                </a:lnTo>
                <a:close/>
              </a:path>
            </a:pathLst>
          </a:custGeom>
          <a:blipFill>
            <a:blip r:embed="rId4"/>
            <a:stretch>
              <a:fillRect b="-9865"/>
            </a:stretch>
          </a:blipFill>
        </p:spPr>
      </p:sp>
      <p:sp>
        <p:nvSpPr>
          <p:cNvPr id="10" name="Freeform 10"/>
          <p:cNvSpPr/>
          <p:nvPr/>
        </p:nvSpPr>
        <p:spPr>
          <a:xfrm>
            <a:off x="13755221" y="279342"/>
            <a:ext cx="4166725" cy="4701311"/>
          </a:xfrm>
          <a:custGeom>
            <a:avLst/>
            <a:gdLst/>
            <a:ahLst/>
            <a:cxnLst/>
            <a:rect l="l" t="t" r="r" b="b"/>
            <a:pathLst>
              <a:path w="4166725" h="4701311">
                <a:moveTo>
                  <a:pt x="0" y="0"/>
                </a:moveTo>
                <a:lnTo>
                  <a:pt x="4166725" y="0"/>
                </a:lnTo>
                <a:lnTo>
                  <a:pt x="4166725" y="4701311"/>
                </a:lnTo>
                <a:lnTo>
                  <a:pt x="0" y="4701311"/>
                </a:lnTo>
                <a:lnTo>
                  <a:pt x="0" y="0"/>
                </a:lnTo>
                <a:close/>
              </a:path>
            </a:pathLst>
          </a:custGeom>
          <a:blipFill>
            <a:blip r:embed="rId5"/>
            <a:stretch>
              <a:fillRect t="-18095"/>
            </a:stretch>
          </a:blipFill>
        </p:spPr>
      </p:sp>
      <p:sp>
        <p:nvSpPr>
          <p:cNvPr id="11" name="TextBox 11"/>
          <p:cNvSpPr txBox="1"/>
          <p:nvPr/>
        </p:nvSpPr>
        <p:spPr>
          <a:xfrm>
            <a:off x="190088" y="488446"/>
            <a:ext cx="12370850" cy="2039590"/>
          </a:xfrm>
          <a:prstGeom prst="rect">
            <a:avLst/>
          </a:prstGeom>
        </p:spPr>
        <p:txBody>
          <a:bodyPr lIns="0" tIns="0" rIns="0" bIns="0" rtlCol="0" anchor="t">
            <a:spAutoFit/>
          </a:bodyPr>
          <a:lstStyle/>
          <a:p>
            <a:pPr algn="l">
              <a:lnSpc>
                <a:spcPts val="7824"/>
              </a:lnSpc>
            </a:pPr>
            <a:r>
              <a:rPr lang="en-US" sz="7903" b="1">
                <a:solidFill>
                  <a:srgbClr val="FFFFFF"/>
                </a:solidFill>
                <a:latin typeface="Bricolage Grotesque Bold"/>
                <a:ea typeface="Bricolage Grotesque Bold"/>
                <a:cs typeface="Bricolage Grotesque Bold"/>
                <a:sym typeface="Bricolage Grotesque Bold"/>
              </a:rPr>
              <a:t>AND SO THAT BRINGS US TO THE FOURTH ‘S’</a:t>
            </a:r>
          </a:p>
        </p:txBody>
      </p:sp>
      <p:sp>
        <p:nvSpPr>
          <p:cNvPr id="12" name="TextBox 12"/>
          <p:cNvSpPr txBox="1"/>
          <p:nvPr/>
        </p:nvSpPr>
        <p:spPr>
          <a:xfrm>
            <a:off x="315245" y="3915925"/>
            <a:ext cx="12435781" cy="2390775"/>
          </a:xfrm>
          <a:prstGeom prst="rect">
            <a:avLst/>
          </a:prstGeom>
        </p:spPr>
        <p:txBody>
          <a:bodyPr lIns="0" tIns="0" rIns="0" bIns="0" rtlCol="0" anchor="t">
            <a:spAutoFit/>
          </a:bodyPr>
          <a:lstStyle/>
          <a:p>
            <a:pPr algn="l">
              <a:lnSpc>
                <a:spcPts val="6000"/>
              </a:lnSpc>
            </a:pPr>
            <a:r>
              <a:rPr lang="en-US" sz="5000">
                <a:solidFill>
                  <a:srgbClr val="FFFFFF"/>
                </a:solidFill>
                <a:latin typeface="Avenir"/>
                <a:ea typeface="Avenir"/>
                <a:cs typeface="Avenir"/>
                <a:sym typeface="Avenir"/>
              </a:rPr>
              <a:t>Lourdes can be both life-changing and life-enhancing - not just for our assisted pilgrims - but for </a:t>
            </a:r>
            <a:r>
              <a:rPr lang="en-US" sz="5000" u="sng">
                <a:solidFill>
                  <a:srgbClr val="FFFFFF"/>
                </a:solidFill>
                <a:latin typeface="Avenir"/>
                <a:ea typeface="Avenir"/>
                <a:cs typeface="Avenir"/>
                <a:sym typeface="Avenir"/>
              </a:rPr>
              <a:t>YOU</a:t>
            </a:r>
            <a:r>
              <a:rPr lang="en-US" sz="5000">
                <a:solidFill>
                  <a:srgbClr val="FFFFFF"/>
                </a:solidFill>
                <a:latin typeface="Avenir"/>
                <a:ea typeface="Avenir"/>
                <a:cs typeface="Avenir"/>
                <a:sym typeface="Avenir"/>
              </a:rPr>
              <a:t> as well!</a:t>
            </a:r>
          </a:p>
        </p:txBody>
      </p:sp>
      <p:sp>
        <p:nvSpPr>
          <p:cNvPr id="13" name="TextBox 13"/>
          <p:cNvSpPr txBox="1"/>
          <p:nvPr/>
        </p:nvSpPr>
        <p:spPr>
          <a:xfrm>
            <a:off x="7645533" y="2638805"/>
            <a:ext cx="4915404" cy="1674345"/>
          </a:xfrm>
          <a:prstGeom prst="rect">
            <a:avLst/>
          </a:prstGeom>
        </p:spPr>
        <p:txBody>
          <a:bodyPr lIns="0" tIns="0" rIns="0" bIns="0" rtlCol="0" anchor="t">
            <a:spAutoFit/>
          </a:bodyPr>
          <a:lstStyle/>
          <a:p>
            <a:pPr algn="ctr">
              <a:lnSpc>
                <a:spcPts val="11982"/>
              </a:lnSpc>
            </a:pPr>
            <a:r>
              <a:rPr lang="en-US" sz="14096">
                <a:solidFill>
                  <a:srgbClr val="FF5757"/>
                </a:solidFill>
                <a:latin typeface="Negrita Pro"/>
                <a:ea typeface="Negrita Pro"/>
                <a:cs typeface="Negrita Pro"/>
                <a:sym typeface="Negrita Pro"/>
              </a:rPr>
              <a:t>Skills</a:t>
            </a:r>
          </a:p>
        </p:txBody>
      </p:sp>
      <p:sp>
        <p:nvSpPr>
          <p:cNvPr id="14" name="TextBox 14"/>
          <p:cNvSpPr txBox="1"/>
          <p:nvPr/>
        </p:nvSpPr>
        <p:spPr>
          <a:xfrm>
            <a:off x="315245" y="6819900"/>
            <a:ext cx="12245693" cy="2438400"/>
          </a:xfrm>
          <a:prstGeom prst="rect">
            <a:avLst/>
          </a:prstGeom>
        </p:spPr>
        <p:txBody>
          <a:bodyPr lIns="0" tIns="0" rIns="0" bIns="0" rtlCol="0" anchor="t">
            <a:spAutoFit/>
          </a:bodyPr>
          <a:lstStyle/>
          <a:p>
            <a:pPr algn="l">
              <a:lnSpc>
                <a:spcPts val="4680"/>
              </a:lnSpc>
            </a:pPr>
            <a:r>
              <a:rPr lang="en-US" sz="3900">
                <a:solidFill>
                  <a:srgbClr val="FFFFFF"/>
                </a:solidFill>
                <a:latin typeface="Avenir"/>
                <a:ea typeface="Avenir"/>
                <a:cs typeface="Avenir"/>
                <a:sym typeface="Avenir"/>
              </a:rPr>
              <a:t>Lourdes offers you the chance to learn new skills, develop skills you may already have - and add new experiences that will make you stand out on any college / university / job applications.</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7205837" y="0"/>
            <a:ext cx="10334538" cy="2782832"/>
            <a:chOff x="0" y="0"/>
            <a:chExt cx="5567754" cy="1499257"/>
          </a:xfrm>
        </p:grpSpPr>
        <p:sp>
          <p:nvSpPr>
            <p:cNvPr id="3" name="Freeform 3"/>
            <p:cNvSpPr/>
            <p:nvPr/>
          </p:nvSpPr>
          <p:spPr>
            <a:xfrm>
              <a:off x="0" y="0"/>
              <a:ext cx="5567754" cy="1499257"/>
            </a:xfrm>
            <a:custGeom>
              <a:avLst/>
              <a:gdLst/>
              <a:ahLst/>
              <a:cxnLst/>
              <a:rect l="l" t="t" r="r" b="b"/>
              <a:pathLst>
                <a:path w="5567754" h="1499257">
                  <a:moveTo>
                    <a:pt x="0" y="0"/>
                  </a:moveTo>
                  <a:lnTo>
                    <a:pt x="5567754" y="0"/>
                  </a:lnTo>
                  <a:lnTo>
                    <a:pt x="5567754" y="1499257"/>
                  </a:lnTo>
                  <a:lnTo>
                    <a:pt x="0" y="1499257"/>
                  </a:lnTo>
                  <a:close/>
                </a:path>
              </a:pathLst>
            </a:custGeom>
            <a:solidFill>
              <a:srgbClr val="8C52FF"/>
            </a:solidFill>
          </p:spPr>
        </p:sp>
        <p:sp>
          <p:nvSpPr>
            <p:cNvPr id="4" name="TextBox 4"/>
            <p:cNvSpPr txBox="1"/>
            <p:nvPr/>
          </p:nvSpPr>
          <p:spPr>
            <a:xfrm>
              <a:off x="0" y="-38100"/>
              <a:ext cx="5567754" cy="1537357"/>
            </a:xfrm>
            <a:prstGeom prst="rect">
              <a:avLst/>
            </a:prstGeom>
          </p:spPr>
          <p:txBody>
            <a:bodyPr lIns="50800" tIns="50800" rIns="50800" bIns="50800" rtlCol="0" anchor="ctr"/>
            <a:lstStyle/>
            <a:p>
              <a:pPr algn="ctr">
                <a:lnSpc>
                  <a:spcPts val="2659"/>
                </a:lnSpc>
                <a:spcBef>
                  <a:spcPct val="0"/>
                </a:spcBef>
              </a:pPr>
              <a:endParaRPr/>
            </a:p>
          </p:txBody>
        </p:sp>
      </p:grpSp>
      <p:grpSp>
        <p:nvGrpSpPr>
          <p:cNvPr id="5" name="Group 5"/>
          <p:cNvGrpSpPr/>
          <p:nvPr/>
        </p:nvGrpSpPr>
        <p:grpSpPr>
          <a:xfrm>
            <a:off x="0" y="-253469"/>
            <a:ext cx="7205837" cy="3036301"/>
            <a:chOff x="0" y="0"/>
            <a:chExt cx="3882160" cy="1635814"/>
          </a:xfrm>
        </p:grpSpPr>
        <p:sp>
          <p:nvSpPr>
            <p:cNvPr id="6" name="Freeform 6"/>
            <p:cNvSpPr/>
            <p:nvPr/>
          </p:nvSpPr>
          <p:spPr>
            <a:xfrm>
              <a:off x="0" y="0"/>
              <a:ext cx="3882160" cy="1635814"/>
            </a:xfrm>
            <a:custGeom>
              <a:avLst/>
              <a:gdLst/>
              <a:ahLst/>
              <a:cxnLst/>
              <a:rect l="l" t="t" r="r" b="b"/>
              <a:pathLst>
                <a:path w="3882160" h="1635814">
                  <a:moveTo>
                    <a:pt x="0" y="0"/>
                  </a:moveTo>
                  <a:lnTo>
                    <a:pt x="3882160" y="0"/>
                  </a:lnTo>
                  <a:lnTo>
                    <a:pt x="3882160" y="1635814"/>
                  </a:lnTo>
                  <a:lnTo>
                    <a:pt x="0" y="1635814"/>
                  </a:lnTo>
                  <a:close/>
                </a:path>
              </a:pathLst>
            </a:custGeom>
            <a:solidFill>
              <a:srgbClr val="FFDE59"/>
            </a:solidFill>
          </p:spPr>
        </p:sp>
        <p:sp>
          <p:nvSpPr>
            <p:cNvPr id="7" name="TextBox 7"/>
            <p:cNvSpPr txBox="1"/>
            <p:nvPr/>
          </p:nvSpPr>
          <p:spPr>
            <a:xfrm>
              <a:off x="0" y="-38100"/>
              <a:ext cx="3882160" cy="1673914"/>
            </a:xfrm>
            <a:prstGeom prst="rect">
              <a:avLst/>
            </a:prstGeom>
          </p:spPr>
          <p:txBody>
            <a:bodyPr lIns="50800" tIns="50800" rIns="50800" bIns="50800" rtlCol="0" anchor="ctr"/>
            <a:lstStyle/>
            <a:p>
              <a:pPr algn="ctr">
                <a:lnSpc>
                  <a:spcPts val="2659"/>
                </a:lnSpc>
                <a:spcBef>
                  <a:spcPct val="0"/>
                </a:spcBef>
              </a:pPr>
              <a:endParaRPr/>
            </a:p>
          </p:txBody>
        </p:sp>
      </p:grpSp>
      <p:sp>
        <p:nvSpPr>
          <p:cNvPr id="8" name="TextBox 8"/>
          <p:cNvSpPr txBox="1"/>
          <p:nvPr/>
        </p:nvSpPr>
        <p:spPr>
          <a:xfrm>
            <a:off x="119186" y="770490"/>
            <a:ext cx="6738392" cy="2306484"/>
          </a:xfrm>
          <a:prstGeom prst="rect">
            <a:avLst/>
          </a:prstGeom>
        </p:spPr>
        <p:txBody>
          <a:bodyPr lIns="0" tIns="0" rIns="0" bIns="0" rtlCol="0" anchor="t">
            <a:spAutoFit/>
          </a:bodyPr>
          <a:lstStyle/>
          <a:p>
            <a:pPr algn="ctr">
              <a:lnSpc>
                <a:spcPts val="16425"/>
              </a:lnSpc>
            </a:pPr>
            <a:r>
              <a:rPr lang="en-US" sz="19324">
                <a:solidFill>
                  <a:srgbClr val="FF5757"/>
                </a:solidFill>
                <a:latin typeface="Negrita Pro"/>
                <a:ea typeface="Negrita Pro"/>
                <a:cs typeface="Negrita Pro"/>
                <a:sym typeface="Negrita Pro"/>
              </a:rPr>
              <a:t>Skills</a:t>
            </a:r>
          </a:p>
        </p:txBody>
      </p:sp>
      <p:sp>
        <p:nvSpPr>
          <p:cNvPr id="9" name="TextBox 9"/>
          <p:cNvSpPr txBox="1"/>
          <p:nvPr/>
        </p:nvSpPr>
        <p:spPr>
          <a:xfrm>
            <a:off x="7321981" y="-93718"/>
            <a:ext cx="10218394" cy="2876550"/>
          </a:xfrm>
          <a:prstGeom prst="rect">
            <a:avLst/>
          </a:prstGeom>
        </p:spPr>
        <p:txBody>
          <a:bodyPr lIns="0" tIns="0" rIns="0" bIns="0" rtlCol="0" anchor="t">
            <a:spAutoFit/>
          </a:bodyPr>
          <a:lstStyle/>
          <a:p>
            <a:pPr algn="ctr">
              <a:lnSpc>
                <a:spcPts val="5531"/>
              </a:lnSpc>
            </a:pPr>
            <a:r>
              <a:rPr lang="en-US" sz="4609" b="1">
                <a:solidFill>
                  <a:srgbClr val="FFDE59"/>
                </a:solidFill>
                <a:latin typeface="Avenir Bold"/>
                <a:ea typeface="Avenir Bold"/>
                <a:cs typeface="Avenir Bold"/>
                <a:sym typeface="Avenir Bold"/>
              </a:rPr>
              <a:t>So here are just a few of the skills and benefits you gain from being part of the Lourdes Youth Pilgrimage</a:t>
            </a:r>
          </a:p>
        </p:txBody>
      </p:sp>
      <p:sp>
        <p:nvSpPr>
          <p:cNvPr id="10" name="TextBox 10"/>
          <p:cNvSpPr txBox="1"/>
          <p:nvPr/>
        </p:nvSpPr>
        <p:spPr>
          <a:xfrm>
            <a:off x="119186" y="3135805"/>
            <a:ext cx="8878528" cy="6762750"/>
          </a:xfrm>
          <a:prstGeom prst="rect">
            <a:avLst/>
          </a:prstGeom>
        </p:spPr>
        <p:txBody>
          <a:bodyPr lIns="0" tIns="0" rIns="0" bIns="0" rtlCol="0" anchor="t">
            <a:spAutoFit/>
          </a:bodyPr>
          <a:lstStyle/>
          <a:p>
            <a:pPr algn="ctr">
              <a:lnSpc>
                <a:spcPts val="3359"/>
              </a:lnSpc>
            </a:pPr>
            <a:r>
              <a:rPr lang="en-US" sz="2799" b="1">
                <a:solidFill>
                  <a:srgbClr val="8C52FF"/>
                </a:solidFill>
                <a:latin typeface="Avenir Bold"/>
                <a:ea typeface="Avenir Bold"/>
                <a:cs typeface="Avenir Bold"/>
                <a:sym typeface="Avenir Bold"/>
              </a:rPr>
              <a:t>Friendships –</a:t>
            </a:r>
            <a:r>
              <a:rPr lang="en-US" sz="2799">
                <a:solidFill>
                  <a:srgbClr val="000000"/>
                </a:solidFill>
                <a:latin typeface="Avenir"/>
                <a:ea typeface="Avenir"/>
                <a:cs typeface="Avenir"/>
                <a:sym typeface="Avenir"/>
              </a:rPr>
              <a:t> You will get the opportunity to meet people from different schools and areas. Lourdes is a great way to meet new people or spend time gaining new experiences with friends you already have from school. </a:t>
            </a:r>
          </a:p>
          <a:p>
            <a:pPr algn="ctr">
              <a:lnSpc>
                <a:spcPts val="3359"/>
              </a:lnSpc>
            </a:pPr>
            <a:r>
              <a:rPr lang="en-US" sz="2799" b="1">
                <a:solidFill>
                  <a:srgbClr val="8C52FF"/>
                </a:solidFill>
                <a:latin typeface="Avenir Bold"/>
                <a:ea typeface="Avenir Bold"/>
                <a:cs typeface="Avenir Bold"/>
                <a:sym typeface="Avenir Bold"/>
              </a:rPr>
              <a:t>Experiences – </a:t>
            </a:r>
            <a:r>
              <a:rPr lang="en-US" sz="2799">
                <a:solidFill>
                  <a:srgbClr val="000000"/>
                </a:solidFill>
                <a:latin typeface="Avenir"/>
                <a:ea typeface="Avenir"/>
                <a:cs typeface="Avenir"/>
                <a:sym typeface="Avenir"/>
              </a:rPr>
              <a:t>New and different experiences every</a:t>
            </a:r>
          </a:p>
          <a:p>
            <a:pPr algn="ctr">
              <a:lnSpc>
                <a:spcPts val="3359"/>
              </a:lnSpc>
            </a:pPr>
            <a:r>
              <a:rPr lang="en-US" sz="2799">
                <a:solidFill>
                  <a:srgbClr val="000000"/>
                </a:solidFill>
                <a:latin typeface="Avenir"/>
                <a:ea typeface="Avenir"/>
                <a:cs typeface="Avenir"/>
                <a:sym typeface="Avenir"/>
              </a:rPr>
              <a:t>day. You will come back changed from your experiences.</a:t>
            </a:r>
          </a:p>
          <a:p>
            <a:pPr algn="ctr">
              <a:lnSpc>
                <a:spcPts val="3359"/>
              </a:lnSpc>
            </a:pPr>
            <a:r>
              <a:rPr lang="en-US" sz="2799" b="1">
                <a:solidFill>
                  <a:srgbClr val="8C52FF"/>
                </a:solidFill>
                <a:latin typeface="Avenir Bold"/>
                <a:ea typeface="Avenir Bold"/>
                <a:cs typeface="Avenir Bold"/>
                <a:sym typeface="Avenir Bold"/>
              </a:rPr>
              <a:t>Resilience –</a:t>
            </a:r>
            <a:r>
              <a:rPr lang="en-US" sz="2799" b="1">
                <a:solidFill>
                  <a:srgbClr val="000000"/>
                </a:solidFill>
                <a:latin typeface="Avenir Bold"/>
                <a:ea typeface="Avenir Bold"/>
                <a:cs typeface="Avenir Bold"/>
                <a:sym typeface="Avenir Bold"/>
              </a:rPr>
              <a:t> </a:t>
            </a:r>
            <a:r>
              <a:rPr lang="en-US" sz="2799">
                <a:solidFill>
                  <a:srgbClr val="000000"/>
                </a:solidFill>
                <a:latin typeface="Avenir"/>
                <a:ea typeface="Avenir"/>
                <a:cs typeface="Avenir"/>
                <a:sym typeface="Avenir"/>
              </a:rPr>
              <a:t>Meeting new people, being in a new</a:t>
            </a:r>
          </a:p>
          <a:p>
            <a:pPr algn="ctr">
              <a:lnSpc>
                <a:spcPts val="3359"/>
              </a:lnSpc>
            </a:pPr>
            <a:r>
              <a:rPr lang="en-US" sz="2799">
                <a:solidFill>
                  <a:srgbClr val="000000"/>
                </a:solidFill>
                <a:latin typeface="Avenir"/>
                <a:ea typeface="Avenir"/>
                <a:cs typeface="Avenir"/>
                <a:sym typeface="Avenir"/>
              </a:rPr>
              <a:t>place, taking part in duties you may not be familiar</a:t>
            </a:r>
          </a:p>
          <a:p>
            <a:pPr algn="ctr">
              <a:lnSpc>
                <a:spcPts val="3359"/>
              </a:lnSpc>
            </a:pPr>
            <a:r>
              <a:rPr lang="en-US" sz="2799">
                <a:solidFill>
                  <a:srgbClr val="000000"/>
                </a:solidFill>
                <a:latin typeface="Avenir"/>
                <a:ea typeface="Avenir"/>
                <a:cs typeface="Avenir"/>
                <a:sym typeface="Avenir"/>
              </a:rPr>
              <a:t>with all help build resilience.</a:t>
            </a:r>
          </a:p>
          <a:p>
            <a:pPr algn="ctr">
              <a:lnSpc>
                <a:spcPts val="3359"/>
              </a:lnSpc>
            </a:pPr>
            <a:r>
              <a:rPr lang="en-US" sz="2799" b="1">
                <a:solidFill>
                  <a:srgbClr val="8C52FF"/>
                </a:solidFill>
                <a:latin typeface="Avenir Bold"/>
                <a:ea typeface="Avenir Bold"/>
                <a:cs typeface="Avenir Bold"/>
                <a:sym typeface="Avenir Bold"/>
              </a:rPr>
              <a:t>Independence - </a:t>
            </a:r>
            <a:r>
              <a:rPr lang="en-US" sz="2799">
                <a:solidFill>
                  <a:srgbClr val="000000"/>
                </a:solidFill>
                <a:latin typeface="Avenir"/>
                <a:ea typeface="Avenir"/>
                <a:cs typeface="Avenir"/>
                <a:sym typeface="Avenir"/>
              </a:rPr>
              <a:t>Being away from home and caring</a:t>
            </a:r>
          </a:p>
          <a:p>
            <a:pPr algn="ctr">
              <a:lnSpc>
                <a:spcPts val="3359"/>
              </a:lnSpc>
            </a:pPr>
            <a:r>
              <a:rPr lang="en-US" sz="2799">
                <a:solidFill>
                  <a:srgbClr val="000000"/>
                </a:solidFill>
                <a:latin typeface="Avenir"/>
                <a:ea typeface="Avenir"/>
                <a:cs typeface="Avenir"/>
                <a:sym typeface="Avenir"/>
              </a:rPr>
              <a:t>for yourself offers you life skills we all need.</a:t>
            </a:r>
          </a:p>
          <a:p>
            <a:pPr algn="ctr">
              <a:lnSpc>
                <a:spcPts val="3359"/>
              </a:lnSpc>
            </a:pPr>
            <a:r>
              <a:rPr lang="en-US" sz="2799" b="1">
                <a:solidFill>
                  <a:srgbClr val="8C52FF"/>
                </a:solidFill>
                <a:latin typeface="Avenir Bold"/>
                <a:ea typeface="Avenir Bold"/>
                <a:cs typeface="Avenir Bold"/>
                <a:sym typeface="Avenir Bold"/>
              </a:rPr>
              <a:t>Responsibility - </a:t>
            </a:r>
            <a:r>
              <a:rPr lang="en-US" sz="2799">
                <a:solidFill>
                  <a:srgbClr val="000000"/>
                </a:solidFill>
                <a:latin typeface="Avenir"/>
                <a:ea typeface="Avenir"/>
                <a:cs typeface="Avenir"/>
                <a:sym typeface="Avenir"/>
              </a:rPr>
              <a:t>You are responsible for</a:t>
            </a:r>
          </a:p>
          <a:p>
            <a:pPr algn="ctr">
              <a:lnSpc>
                <a:spcPts val="3359"/>
              </a:lnSpc>
            </a:pPr>
            <a:r>
              <a:rPr lang="en-US" sz="2799">
                <a:solidFill>
                  <a:srgbClr val="000000"/>
                </a:solidFill>
                <a:latin typeface="Avenir"/>
                <a:ea typeface="Avenir"/>
                <a:cs typeface="Avenir"/>
                <a:sym typeface="Avenir"/>
              </a:rPr>
              <a:t>yourself (within reason!) and are given the responsibility of helping our assisted pilgrims</a:t>
            </a:r>
          </a:p>
        </p:txBody>
      </p:sp>
      <p:sp>
        <p:nvSpPr>
          <p:cNvPr id="11" name="TextBox 11"/>
          <p:cNvSpPr txBox="1"/>
          <p:nvPr/>
        </p:nvSpPr>
        <p:spPr>
          <a:xfrm>
            <a:off x="9144000" y="3648995"/>
            <a:ext cx="9144000" cy="5924550"/>
          </a:xfrm>
          <a:prstGeom prst="rect">
            <a:avLst/>
          </a:prstGeom>
        </p:spPr>
        <p:txBody>
          <a:bodyPr lIns="0" tIns="0" rIns="0" bIns="0" rtlCol="0" anchor="t">
            <a:spAutoFit/>
          </a:bodyPr>
          <a:lstStyle/>
          <a:p>
            <a:pPr algn="ctr">
              <a:lnSpc>
                <a:spcPts val="3359"/>
              </a:lnSpc>
            </a:pPr>
            <a:endParaRPr/>
          </a:p>
          <a:p>
            <a:pPr algn="ctr">
              <a:lnSpc>
                <a:spcPts val="3359"/>
              </a:lnSpc>
            </a:pPr>
            <a:r>
              <a:rPr lang="en-US" sz="2799" b="1">
                <a:solidFill>
                  <a:srgbClr val="8C52FF"/>
                </a:solidFill>
                <a:latin typeface="Avenir Bold"/>
                <a:ea typeface="Avenir Bold"/>
                <a:cs typeface="Avenir Bold"/>
                <a:sym typeface="Avenir Bold"/>
              </a:rPr>
              <a:t>Confidence - </a:t>
            </a:r>
            <a:r>
              <a:rPr lang="en-US" sz="2799">
                <a:solidFill>
                  <a:srgbClr val="000000"/>
                </a:solidFill>
                <a:latin typeface="Avenir"/>
                <a:ea typeface="Avenir"/>
                <a:cs typeface="Avenir"/>
                <a:sym typeface="Avenir"/>
              </a:rPr>
              <a:t>Being away from home, taking on</a:t>
            </a:r>
          </a:p>
          <a:p>
            <a:pPr algn="ctr">
              <a:lnSpc>
                <a:spcPts val="3359"/>
              </a:lnSpc>
            </a:pPr>
            <a:r>
              <a:rPr lang="en-US" sz="2799">
                <a:solidFill>
                  <a:srgbClr val="000000"/>
                </a:solidFill>
                <a:latin typeface="Avenir"/>
                <a:ea typeface="Avenir"/>
                <a:cs typeface="Avenir"/>
                <a:sym typeface="Avenir"/>
              </a:rPr>
              <a:t>new tasks, being responsible for others - all help</a:t>
            </a:r>
          </a:p>
          <a:p>
            <a:pPr algn="ctr">
              <a:lnSpc>
                <a:spcPts val="3359"/>
              </a:lnSpc>
            </a:pPr>
            <a:r>
              <a:rPr lang="en-US" sz="2799">
                <a:solidFill>
                  <a:srgbClr val="000000"/>
                </a:solidFill>
                <a:latin typeface="Avenir"/>
                <a:ea typeface="Avenir"/>
                <a:cs typeface="Avenir"/>
                <a:sym typeface="Avenir"/>
              </a:rPr>
              <a:t>build confidence in who we are and what we can</a:t>
            </a:r>
          </a:p>
          <a:p>
            <a:pPr algn="ctr">
              <a:lnSpc>
                <a:spcPts val="3359"/>
              </a:lnSpc>
            </a:pPr>
            <a:r>
              <a:rPr lang="en-US" sz="2799">
                <a:solidFill>
                  <a:srgbClr val="000000"/>
                </a:solidFill>
                <a:latin typeface="Avenir"/>
                <a:ea typeface="Avenir"/>
                <a:cs typeface="Avenir"/>
                <a:sym typeface="Avenir"/>
              </a:rPr>
              <a:t>do.</a:t>
            </a:r>
          </a:p>
          <a:p>
            <a:pPr algn="ctr">
              <a:lnSpc>
                <a:spcPts val="3359"/>
              </a:lnSpc>
            </a:pPr>
            <a:r>
              <a:rPr lang="en-US" sz="2799" b="1">
                <a:solidFill>
                  <a:srgbClr val="8C52FF"/>
                </a:solidFill>
                <a:latin typeface="Avenir Bold"/>
                <a:ea typeface="Avenir Bold"/>
                <a:cs typeface="Avenir Bold"/>
                <a:sym typeface="Avenir Bold"/>
              </a:rPr>
              <a:t>The Future - </a:t>
            </a:r>
            <a:r>
              <a:rPr lang="en-US" sz="2799">
                <a:solidFill>
                  <a:srgbClr val="000000"/>
                </a:solidFill>
                <a:latin typeface="Avenir"/>
                <a:ea typeface="Avenir"/>
                <a:cs typeface="Avenir"/>
                <a:sym typeface="Avenir"/>
              </a:rPr>
              <a:t>Being able to say you have been part</a:t>
            </a:r>
          </a:p>
          <a:p>
            <a:pPr algn="ctr">
              <a:lnSpc>
                <a:spcPts val="3359"/>
              </a:lnSpc>
            </a:pPr>
            <a:r>
              <a:rPr lang="en-US" sz="2799">
                <a:solidFill>
                  <a:srgbClr val="000000"/>
                </a:solidFill>
                <a:latin typeface="Avenir"/>
                <a:ea typeface="Avenir"/>
                <a:cs typeface="Avenir"/>
                <a:sym typeface="Avenir"/>
              </a:rPr>
              <a:t>of the Pilgrimage and acted in service of others in</a:t>
            </a:r>
          </a:p>
          <a:p>
            <a:pPr algn="ctr">
              <a:lnSpc>
                <a:spcPts val="3359"/>
              </a:lnSpc>
            </a:pPr>
            <a:r>
              <a:rPr lang="en-US" sz="2799">
                <a:solidFill>
                  <a:srgbClr val="000000"/>
                </a:solidFill>
                <a:latin typeface="Avenir"/>
                <a:ea typeface="Avenir"/>
                <a:cs typeface="Avenir"/>
                <a:sym typeface="Avenir"/>
              </a:rPr>
              <a:t>your own time will help you stand out from the</a:t>
            </a:r>
          </a:p>
          <a:p>
            <a:pPr algn="ctr">
              <a:lnSpc>
                <a:spcPts val="3359"/>
              </a:lnSpc>
            </a:pPr>
            <a:r>
              <a:rPr lang="en-US" sz="2799">
                <a:solidFill>
                  <a:srgbClr val="000000"/>
                </a:solidFill>
                <a:latin typeface="Avenir"/>
                <a:ea typeface="Avenir"/>
                <a:cs typeface="Avenir"/>
                <a:sym typeface="Avenir"/>
              </a:rPr>
              <a:t>crowd on any applications you make for college / uni / jobs</a:t>
            </a:r>
          </a:p>
          <a:p>
            <a:pPr algn="ctr">
              <a:lnSpc>
                <a:spcPts val="3359"/>
              </a:lnSpc>
            </a:pPr>
            <a:r>
              <a:rPr lang="en-US" sz="2799" b="1">
                <a:solidFill>
                  <a:srgbClr val="8C52FF"/>
                </a:solidFill>
                <a:latin typeface="Avenir Bold"/>
                <a:ea typeface="Avenir Bold"/>
                <a:cs typeface="Avenir Bold"/>
                <a:sym typeface="Avenir Bold"/>
              </a:rPr>
              <a:t>Faith - </a:t>
            </a:r>
            <a:r>
              <a:rPr lang="en-US" sz="2799">
                <a:solidFill>
                  <a:srgbClr val="000000"/>
                </a:solidFill>
                <a:latin typeface="Avenir"/>
                <a:ea typeface="Avenir"/>
                <a:cs typeface="Avenir"/>
                <a:sym typeface="Avenir"/>
              </a:rPr>
              <a:t>Finally, many young people come back from</a:t>
            </a:r>
          </a:p>
          <a:p>
            <a:pPr algn="ctr">
              <a:lnSpc>
                <a:spcPts val="3359"/>
              </a:lnSpc>
            </a:pPr>
            <a:r>
              <a:rPr lang="en-US" sz="2799">
                <a:solidFill>
                  <a:srgbClr val="000000"/>
                </a:solidFill>
                <a:latin typeface="Avenir"/>
                <a:ea typeface="Avenir"/>
                <a:cs typeface="Avenir"/>
                <a:sym typeface="Avenir"/>
              </a:rPr>
              <a:t>Lourdes alive and joyful in their faith. It is a reminder that faith should be a joyous thing and something to be enjoyed and embraced.</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8C52FF"/>
        </a:solidFill>
        <a:effectLst/>
      </p:bgPr>
    </p:bg>
    <p:spTree>
      <p:nvGrpSpPr>
        <p:cNvPr id="1" name=""/>
        <p:cNvGrpSpPr/>
        <p:nvPr/>
      </p:nvGrpSpPr>
      <p:grpSpPr>
        <a:xfrm>
          <a:off x="0" y="0"/>
          <a:ext cx="0" cy="0"/>
          <a:chOff x="0" y="0"/>
          <a:chExt cx="0" cy="0"/>
        </a:xfrm>
      </p:grpSpPr>
      <p:grpSp>
        <p:nvGrpSpPr>
          <p:cNvPr id="2" name="Group 2"/>
          <p:cNvGrpSpPr/>
          <p:nvPr/>
        </p:nvGrpSpPr>
        <p:grpSpPr>
          <a:xfrm>
            <a:off x="190088" y="111223"/>
            <a:ext cx="12560938" cy="3130711"/>
            <a:chOff x="0" y="0"/>
            <a:chExt cx="6767232" cy="1686677"/>
          </a:xfrm>
        </p:grpSpPr>
        <p:sp>
          <p:nvSpPr>
            <p:cNvPr id="3" name="Freeform 3"/>
            <p:cNvSpPr/>
            <p:nvPr/>
          </p:nvSpPr>
          <p:spPr>
            <a:xfrm>
              <a:off x="0" y="0"/>
              <a:ext cx="6767232" cy="1686677"/>
            </a:xfrm>
            <a:custGeom>
              <a:avLst/>
              <a:gdLst/>
              <a:ahLst/>
              <a:cxnLst/>
              <a:rect l="l" t="t" r="r" b="b"/>
              <a:pathLst>
                <a:path w="6767232" h="1686677">
                  <a:moveTo>
                    <a:pt x="0" y="0"/>
                  </a:moveTo>
                  <a:lnTo>
                    <a:pt x="6767232" y="0"/>
                  </a:lnTo>
                  <a:lnTo>
                    <a:pt x="6767232" y="1686677"/>
                  </a:lnTo>
                  <a:lnTo>
                    <a:pt x="0" y="1686677"/>
                  </a:lnTo>
                  <a:close/>
                </a:path>
              </a:pathLst>
            </a:custGeom>
            <a:solidFill>
              <a:srgbClr val="FFDE59"/>
            </a:solidFill>
          </p:spPr>
        </p:sp>
        <p:sp>
          <p:nvSpPr>
            <p:cNvPr id="4" name="TextBox 4"/>
            <p:cNvSpPr txBox="1"/>
            <p:nvPr/>
          </p:nvSpPr>
          <p:spPr>
            <a:xfrm>
              <a:off x="0" y="-38100"/>
              <a:ext cx="6767232" cy="1724777"/>
            </a:xfrm>
            <a:prstGeom prst="rect">
              <a:avLst/>
            </a:prstGeom>
          </p:spPr>
          <p:txBody>
            <a:bodyPr lIns="50800" tIns="50800" rIns="50800" bIns="50800" rtlCol="0" anchor="ctr"/>
            <a:lstStyle/>
            <a:p>
              <a:pPr algn="ctr">
                <a:lnSpc>
                  <a:spcPts val="2659"/>
                </a:lnSpc>
                <a:spcBef>
                  <a:spcPct val="0"/>
                </a:spcBef>
              </a:pPr>
              <a:endParaRPr/>
            </a:p>
          </p:txBody>
        </p:sp>
      </p:grpSp>
      <p:grpSp>
        <p:nvGrpSpPr>
          <p:cNvPr id="5" name="Group 5"/>
          <p:cNvGrpSpPr/>
          <p:nvPr/>
        </p:nvGrpSpPr>
        <p:grpSpPr>
          <a:xfrm>
            <a:off x="12950129" y="0"/>
            <a:ext cx="5337871" cy="10287000"/>
            <a:chOff x="0" y="0"/>
            <a:chExt cx="2875789" cy="5542143"/>
          </a:xfrm>
        </p:grpSpPr>
        <p:sp>
          <p:nvSpPr>
            <p:cNvPr id="6" name="Freeform 6"/>
            <p:cNvSpPr/>
            <p:nvPr/>
          </p:nvSpPr>
          <p:spPr>
            <a:xfrm>
              <a:off x="0" y="0"/>
              <a:ext cx="2875789" cy="5542143"/>
            </a:xfrm>
            <a:custGeom>
              <a:avLst/>
              <a:gdLst/>
              <a:ahLst/>
              <a:cxnLst/>
              <a:rect l="l" t="t" r="r" b="b"/>
              <a:pathLst>
                <a:path w="2875789" h="5542143">
                  <a:moveTo>
                    <a:pt x="0" y="0"/>
                  </a:moveTo>
                  <a:lnTo>
                    <a:pt x="2875789" y="0"/>
                  </a:lnTo>
                  <a:lnTo>
                    <a:pt x="2875789" y="5542143"/>
                  </a:lnTo>
                  <a:lnTo>
                    <a:pt x="0" y="5542143"/>
                  </a:lnTo>
                  <a:close/>
                </a:path>
              </a:pathLst>
            </a:custGeom>
            <a:solidFill>
              <a:srgbClr val="FFFFFF"/>
            </a:solidFill>
          </p:spPr>
        </p:sp>
        <p:sp>
          <p:nvSpPr>
            <p:cNvPr id="7" name="TextBox 7"/>
            <p:cNvSpPr txBox="1"/>
            <p:nvPr/>
          </p:nvSpPr>
          <p:spPr>
            <a:xfrm>
              <a:off x="0" y="-38100"/>
              <a:ext cx="2875789" cy="5580243"/>
            </a:xfrm>
            <a:prstGeom prst="rect">
              <a:avLst/>
            </a:prstGeom>
          </p:spPr>
          <p:txBody>
            <a:bodyPr lIns="50800" tIns="50800" rIns="50800" bIns="50800" rtlCol="0" anchor="ctr"/>
            <a:lstStyle/>
            <a:p>
              <a:pPr algn="ctr">
                <a:lnSpc>
                  <a:spcPts val="2659"/>
                </a:lnSpc>
                <a:spcBef>
                  <a:spcPct val="0"/>
                </a:spcBef>
              </a:pPr>
              <a:endParaRPr/>
            </a:p>
          </p:txBody>
        </p:sp>
      </p:grpSp>
      <p:sp>
        <p:nvSpPr>
          <p:cNvPr id="8" name="Freeform 8"/>
          <p:cNvSpPr/>
          <p:nvPr/>
        </p:nvSpPr>
        <p:spPr>
          <a:xfrm rot="5400000" flipV="1">
            <a:off x="11160019" y="2125284"/>
            <a:ext cx="8817509" cy="4706346"/>
          </a:xfrm>
          <a:custGeom>
            <a:avLst/>
            <a:gdLst/>
            <a:ahLst/>
            <a:cxnLst/>
            <a:rect l="l" t="t" r="r" b="b"/>
            <a:pathLst>
              <a:path w="8817509" h="4706346">
                <a:moveTo>
                  <a:pt x="0" y="4706346"/>
                </a:moveTo>
                <a:lnTo>
                  <a:pt x="8817509" y="4706346"/>
                </a:lnTo>
                <a:lnTo>
                  <a:pt x="8817509" y="0"/>
                </a:lnTo>
                <a:lnTo>
                  <a:pt x="0" y="0"/>
                </a:lnTo>
                <a:lnTo>
                  <a:pt x="0" y="4706346"/>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9" name="Freeform 9"/>
          <p:cNvSpPr/>
          <p:nvPr/>
        </p:nvSpPr>
        <p:spPr>
          <a:xfrm>
            <a:off x="13764528" y="5143500"/>
            <a:ext cx="4157418" cy="5045464"/>
          </a:xfrm>
          <a:custGeom>
            <a:avLst/>
            <a:gdLst/>
            <a:ahLst/>
            <a:cxnLst/>
            <a:rect l="l" t="t" r="r" b="b"/>
            <a:pathLst>
              <a:path w="4157418" h="5045464">
                <a:moveTo>
                  <a:pt x="0" y="0"/>
                </a:moveTo>
                <a:lnTo>
                  <a:pt x="4157418" y="0"/>
                </a:lnTo>
                <a:lnTo>
                  <a:pt x="4157418" y="5045464"/>
                </a:lnTo>
                <a:lnTo>
                  <a:pt x="0" y="5045464"/>
                </a:lnTo>
                <a:lnTo>
                  <a:pt x="0" y="0"/>
                </a:lnTo>
                <a:close/>
              </a:path>
            </a:pathLst>
          </a:custGeom>
          <a:blipFill>
            <a:blip r:embed="rId4"/>
            <a:stretch>
              <a:fillRect t="-4999" b="-4999"/>
            </a:stretch>
          </a:blipFill>
        </p:spPr>
      </p:sp>
      <p:sp>
        <p:nvSpPr>
          <p:cNvPr id="10" name="Freeform 10"/>
          <p:cNvSpPr/>
          <p:nvPr/>
        </p:nvSpPr>
        <p:spPr>
          <a:xfrm>
            <a:off x="13755221" y="279342"/>
            <a:ext cx="4166725" cy="4701311"/>
          </a:xfrm>
          <a:custGeom>
            <a:avLst/>
            <a:gdLst/>
            <a:ahLst/>
            <a:cxnLst/>
            <a:rect l="l" t="t" r="r" b="b"/>
            <a:pathLst>
              <a:path w="4166725" h="4701311">
                <a:moveTo>
                  <a:pt x="0" y="0"/>
                </a:moveTo>
                <a:lnTo>
                  <a:pt x="4166725" y="0"/>
                </a:lnTo>
                <a:lnTo>
                  <a:pt x="4166725" y="4701311"/>
                </a:lnTo>
                <a:lnTo>
                  <a:pt x="0" y="4701311"/>
                </a:lnTo>
                <a:lnTo>
                  <a:pt x="0" y="0"/>
                </a:lnTo>
                <a:close/>
              </a:path>
            </a:pathLst>
          </a:custGeom>
          <a:blipFill>
            <a:blip r:embed="rId5"/>
            <a:stretch>
              <a:fillRect t="-9157" b="-9157"/>
            </a:stretch>
          </a:blipFill>
        </p:spPr>
      </p:sp>
      <p:sp>
        <p:nvSpPr>
          <p:cNvPr id="11" name="TextBox 11"/>
          <p:cNvSpPr txBox="1"/>
          <p:nvPr/>
        </p:nvSpPr>
        <p:spPr>
          <a:xfrm>
            <a:off x="190088" y="259846"/>
            <a:ext cx="12560938" cy="2798987"/>
          </a:xfrm>
          <a:prstGeom prst="rect">
            <a:avLst/>
          </a:prstGeom>
        </p:spPr>
        <p:txBody>
          <a:bodyPr lIns="0" tIns="0" rIns="0" bIns="0" rtlCol="0" anchor="t">
            <a:spAutoFit/>
          </a:bodyPr>
          <a:lstStyle/>
          <a:p>
            <a:pPr algn="ctr">
              <a:lnSpc>
                <a:spcPts val="5565"/>
              </a:lnSpc>
            </a:pPr>
            <a:r>
              <a:rPr lang="en-US" sz="4003" b="1">
                <a:solidFill>
                  <a:srgbClr val="262A2E"/>
                </a:solidFill>
                <a:latin typeface="Bricolage Grotesque Bold"/>
                <a:ea typeface="Bricolage Grotesque Bold"/>
                <a:cs typeface="Bricolage Grotesque Bold"/>
                <a:sym typeface="Bricolage Grotesque Bold"/>
              </a:rPr>
              <a:t>But let’s come back to those other things shall we? There are those things that we cannot put a price on; or things we cannot put on applications; or list on a PowerPoint display...</a:t>
            </a:r>
          </a:p>
        </p:txBody>
      </p:sp>
      <p:sp>
        <p:nvSpPr>
          <p:cNvPr id="12" name="TextBox 12"/>
          <p:cNvSpPr txBox="1"/>
          <p:nvPr/>
        </p:nvSpPr>
        <p:spPr>
          <a:xfrm>
            <a:off x="190088" y="3365640"/>
            <a:ext cx="12560938" cy="6705600"/>
          </a:xfrm>
          <a:prstGeom prst="rect">
            <a:avLst/>
          </a:prstGeom>
        </p:spPr>
        <p:txBody>
          <a:bodyPr lIns="0" tIns="0" rIns="0" bIns="0" rtlCol="0" anchor="t">
            <a:spAutoFit/>
          </a:bodyPr>
          <a:lstStyle/>
          <a:p>
            <a:pPr algn="ctr">
              <a:lnSpc>
                <a:spcPts val="5160"/>
              </a:lnSpc>
            </a:pPr>
            <a:r>
              <a:rPr lang="en-US" sz="4300">
                <a:solidFill>
                  <a:srgbClr val="FFFFFF"/>
                </a:solidFill>
                <a:latin typeface="Avenir"/>
                <a:ea typeface="Avenir"/>
                <a:cs typeface="Avenir"/>
                <a:sym typeface="Avenir"/>
              </a:rPr>
              <a:t>Lourdes can be life-changing and life-enhancing because you return knowing you have done something to make a difference to other people’s lives - the assisted pilgrims and your own coach community. </a:t>
            </a:r>
          </a:p>
          <a:p>
            <a:pPr algn="ctr">
              <a:lnSpc>
                <a:spcPts val="5160"/>
              </a:lnSpc>
            </a:pPr>
            <a:endParaRPr lang="en-US" sz="4300">
              <a:solidFill>
                <a:srgbClr val="FFFFFF"/>
              </a:solidFill>
              <a:latin typeface="Avenir"/>
              <a:ea typeface="Avenir"/>
              <a:cs typeface="Avenir"/>
              <a:sym typeface="Avenir"/>
            </a:endParaRPr>
          </a:p>
          <a:p>
            <a:pPr algn="ctr">
              <a:lnSpc>
                <a:spcPts val="5160"/>
              </a:lnSpc>
            </a:pPr>
            <a:r>
              <a:rPr lang="en-US" sz="4300">
                <a:solidFill>
                  <a:srgbClr val="FFFFFF"/>
                </a:solidFill>
                <a:latin typeface="Avenir"/>
                <a:ea typeface="Avenir"/>
                <a:cs typeface="Avenir"/>
                <a:sym typeface="Avenir"/>
              </a:rPr>
              <a:t>You come back home changed by your experiences. </a:t>
            </a:r>
          </a:p>
          <a:p>
            <a:pPr algn="ctr">
              <a:lnSpc>
                <a:spcPts val="5160"/>
              </a:lnSpc>
            </a:pPr>
            <a:endParaRPr lang="en-US" sz="4300">
              <a:solidFill>
                <a:srgbClr val="FFFFFF"/>
              </a:solidFill>
              <a:latin typeface="Avenir"/>
              <a:ea typeface="Avenir"/>
              <a:cs typeface="Avenir"/>
              <a:sym typeface="Avenir"/>
            </a:endParaRPr>
          </a:p>
          <a:p>
            <a:pPr algn="ctr">
              <a:lnSpc>
                <a:spcPts val="6239"/>
              </a:lnSpc>
            </a:pPr>
            <a:r>
              <a:rPr lang="en-US" sz="5199" b="1">
                <a:solidFill>
                  <a:srgbClr val="FFFFFF"/>
                </a:solidFill>
                <a:latin typeface="Avenir Bold"/>
                <a:ea typeface="Avenir Bold"/>
                <a:cs typeface="Avenir Bold"/>
                <a:sym typeface="Avenir Bold"/>
              </a:rPr>
              <a:t>Lourdes is a place you can be yourself.</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8C52FF"/>
        </a:solidFill>
        <a:effectLst/>
      </p:bgPr>
    </p:bg>
    <p:spTree>
      <p:nvGrpSpPr>
        <p:cNvPr id="1" name=""/>
        <p:cNvGrpSpPr/>
        <p:nvPr/>
      </p:nvGrpSpPr>
      <p:grpSpPr>
        <a:xfrm>
          <a:off x="0" y="0"/>
          <a:ext cx="0" cy="0"/>
          <a:chOff x="0" y="0"/>
          <a:chExt cx="0" cy="0"/>
        </a:xfrm>
      </p:grpSpPr>
      <p:grpSp>
        <p:nvGrpSpPr>
          <p:cNvPr id="2" name="Group 2"/>
          <p:cNvGrpSpPr/>
          <p:nvPr/>
        </p:nvGrpSpPr>
        <p:grpSpPr>
          <a:xfrm>
            <a:off x="0" y="2319209"/>
            <a:ext cx="18288000" cy="7967791"/>
            <a:chOff x="0" y="0"/>
            <a:chExt cx="9852699" cy="4292665"/>
          </a:xfrm>
        </p:grpSpPr>
        <p:sp>
          <p:nvSpPr>
            <p:cNvPr id="3" name="Freeform 3"/>
            <p:cNvSpPr/>
            <p:nvPr/>
          </p:nvSpPr>
          <p:spPr>
            <a:xfrm>
              <a:off x="0" y="0"/>
              <a:ext cx="9852699" cy="4292665"/>
            </a:xfrm>
            <a:custGeom>
              <a:avLst/>
              <a:gdLst/>
              <a:ahLst/>
              <a:cxnLst/>
              <a:rect l="l" t="t" r="r" b="b"/>
              <a:pathLst>
                <a:path w="9852699" h="4292665">
                  <a:moveTo>
                    <a:pt x="0" y="0"/>
                  </a:moveTo>
                  <a:lnTo>
                    <a:pt x="9852699" y="0"/>
                  </a:lnTo>
                  <a:lnTo>
                    <a:pt x="9852699" y="4292665"/>
                  </a:lnTo>
                  <a:lnTo>
                    <a:pt x="0" y="4292665"/>
                  </a:lnTo>
                  <a:close/>
                </a:path>
              </a:pathLst>
            </a:custGeom>
            <a:solidFill>
              <a:srgbClr val="FFFFFF"/>
            </a:solidFill>
          </p:spPr>
        </p:sp>
        <p:sp>
          <p:nvSpPr>
            <p:cNvPr id="4" name="TextBox 4"/>
            <p:cNvSpPr txBox="1"/>
            <p:nvPr/>
          </p:nvSpPr>
          <p:spPr>
            <a:xfrm>
              <a:off x="0" y="-38100"/>
              <a:ext cx="9852699" cy="4330765"/>
            </a:xfrm>
            <a:prstGeom prst="rect">
              <a:avLst/>
            </a:prstGeom>
          </p:spPr>
          <p:txBody>
            <a:bodyPr lIns="50800" tIns="50800" rIns="50800" bIns="50800" rtlCol="0" anchor="ctr"/>
            <a:lstStyle/>
            <a:p>
              <a:pPr algn="ctr">
                <a:lnSpc>
                  <a:spcPts val="2659"/>
                </a:lnSpc>
                <a:spcBef>
                  <a:spcPct val="0"/>
                </a:spcBef>
              </a:pPr>
              <a:endParaRPr/>
            </a:p>
          </p:txBody>
        </p:sp>
      </p:grpSp>
      <p:sp>
        <p:nvSpPr>
          <p:cNvPr id="5" name="TextBox 5"/>
          <p:cNvSpPr txBox="1"/>
          <p:nvPr/>
        </p:nvSpPr>
        <p:spPr>
          <a:xfrm>
            <a:off x="0" y="-157162"/>
            <a:ext cx="18288000" cy="1790700"/>
          </a:xfrm>
          <a:prstGeom prst="rect">
            <a:avLst/>
          </a:prstGeom>
        </p:spPr>
        <p:txBody>
          <a:bodyPr lIns="0" tIns="0" rIns="0" bIns="0" rtlCol="0" anchor="t">
            <a:spAutoFit/>
          </a:bodyPr>
          <a:lstStyle/>
          <a:p>
            <a:pPr algn="ctr">
              <a:lnSpc>
                <a:spcPts val="12599"/>
              </a:lnSpc>
            </a:pPr>
            <a:r>
              <a:rPr lang="en-US" sz="10499" b="1">
                <a:solidFill>
                  <a:srgbClr val="FFDE59"/>
                </a:solidFill>
                <a:latin typeface="Avenir Bold"/>
                <a:ea typeface="Avenir Bold"/>
                <a:cs typeface="Avenir Bold"/>
                <a:sym typeface="Avenir Bold"/>
              </a:rPr>
              <a:t>Don’t believe us? </a:t>
            </a:r>
          </a:p>
        </p:txBody>
      </p:sp>
      <p:pic>
        <p:nvPicPr>
          <p:cNvPr id="6" name="Picture 6">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rcRect/>
          <a:stretch>
            <a:fillRect/>
          </a:stretch>
        </p:blipFill>
        <p:spPr>
          <a:xfrm>
            <a:off x="2050887" y="2319209"/>
            <a:ext cx="14287074" cy="7967791"/>
          </a:xfrm>
          <a:prstGeom prst="rect">
            <a:avLst/>
          </a:prstGeom>
        </p:spPr>
      </p:pic>
      <p:sp>
        <p:nvSpPr>
          <p:cNvPr id="7" name="TextBox 7"/>
          <p:cNvSpPr txBox="1"/>
          <p:nvPr/>
        </p:nvSpPr>
        <p:spPr>
          <a:xfrm>
            <a:off x="100849" y="1262062"/>
            <a:ext cx="18187151" cy="666750"/>
          </a:xfrm>
          <a:prstGeom prst="rect">
            <a:avLst/>
          </a:prstGeom>
        </p:spPr>
        <p:txBody>
          <a:bodyPr lIns="0" tIns="0" rIns="0" bIns="0" rtlCol="0" anchor="t">
            <a:spAutoFit/>
          </a:bodyPr>
          <a:lstStyle/>
          <a:p>
            <a:pPr algn="ctr">
              <a:lnSpc>
                <a:spcPts val="4679"/>
              </a:lnSpc>
            </a:pPr>
            <a:r>
              <a:rPr lang="en-US" sz="3899" b="1">
                <a:solidFill>
                  <a:srgbClr val="FFDE59"/>
                </a:solidFill>
                <a:latin typeface="Avenir Bold"/>
                <a:ea typeface="Avenir Bold"/>
                <a:cs typeface="Avenir Bold"/>
                <a:sym typeface="Avenir Bold"/>
              </a:rPr>
              <a:t>Listen to one of our pilgrims from the summer...</a:t>
            </a:r>
          </a:p>
        </p:txBody>
      </p:sp>
      <p:sp>
        <p:nvSpPr>
          <p:cNvPr id="8" name="TextBox 8"/>
          <p:cNvSpPr txBox="1"/>
          <p:nvPr/>
        </p:nvSpPr>
        <p:spPr>
          <a:xfrm>
            <a:off x="0" y="1923986"/>
            <a:ext cx="18187151" cy="352425"/>
          </a:xfrm>
          <a:prstGeom prst="rect">
            <a:avLst/>
          </a:prstGeom>
        </p:spPr>
        <p:txBody>
          <a:bodyPr lIns="0" tIns="0" rIns="0" bIns="0" rtlCol="0" anchor="t">
            <a:spAutoFit/>
          </a:bodyPr>
          <a:lstStyle/>
          <a:p>
            <a:pPr algn="ctr">
              <a:lnSpc>
                <a:spcPts val="2400"/>
              </a:lnSpc>
            </a:pPr>
            <a:r>
              <a:rPr lang="en-US" sz="2000" b="1">
                <a:solidFill>
                  <a:srgbClr val="FFDE59"/>
                </a:solidFill>
                <a:latin typeface="Avenir Bold"/>
                <a:ea typeface="Avenir Bold"/>
                <a:cs typeface="Avenir Bold"/>
                <a:sym typeface="Avenir Bold"/>
              </a:rPr>
              <a:t>Click on video to play...</a:t>
            </a:r>
          </a:p>
        </p:txBody>
      </p:sp>
    </p:spTree>
  </p:cSld>
  <p:clrMapOvr>
    <a:masterClrMapping/>
  </p:clrMapOvr>
  <p:timing>
    <p:tnLst>
      <p:par>
        <p:cTn id="1" dur="indefinite" restart="never" nodeType="tmRoot">
          <p:childTnLst>
            <p:video>
              <p:cMediaNode vol="100000">
                <p:cTn id="2" fill="hold" display="0">
                  <p:stCondLst>
                    <p:cond delay="indefinite"/>
                  </p:stCondLst>
                </p:cTn>
                <p:tgtEl>
                  <p:spTgt spid="6"/>
                </p:tgtEl>
              </p:cMediaNode>
            </p:video>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8C52FF"/>
        </a:solidFill>
        <a:effectLst/>
      </p:bgPr>
    </p:bg>
    <p:spTree>
      <p:nvGrpSpPr>
        <p:cNvPr id="1" name=""/>
        <p:cNvGrpSpPr/>
        <p:nvPr/>
      </p:nvGrpSpPr>
      <p:grpSpPr>
        <a:xfrm>
          <a:off x="0" y="0"/>
          <a:ext cx="0" cy="0"/>
          <a:chOff x="0" y="0"/>
          <a:chExt cx="0" cy="0"/>
        </a:xfrm>
      </p:grpSpPr>
      <p:grpSp>
        <p:nvGrpSpPr>
          <p:cNvPr id="2" name="Group 2"/>
          <p:cNvGrpSpPr/>
          <p:nvPr/>
        </p:nvGrpSpPr>
        <p:grpSpPr>
          <a:xfrm>
            <a:off x="0" y="2319209"/>
            <a:ext cx="18288000" cy="7967791"/>
            <a:chOff x="0" y="0"/>
            <a:chExt cx="9852699" cy="4292665"/>
          </a:xfrm>
        </p:grpSpPr>
        <p:sp>
          <p:nvSpPr>
            <p:cNvPr id="3" name="Freeform 3"/>
            <p:cNvSpPr/>
            <p:nvPr/>
          </p:nvSpPr>
          <p:spPr>
            <a:xfrm>
              <a:off x="0" y="0"/>
              <a:ext cx="9852699" cy="4292665"/>
            </a:xfrm>
            <a:custGeom>
              <a:avLst/>
              <a:gdLst/>
              <a:ahLst/>
              <a:cxnLst/>
              <a:rect l="l" t="t" r="r" b="b"/>
              <a:pathLst>
                <a:path w="9852699" h="4292665">
                  <a:moveTo>
                    <a:pt x="0" y="0"/>
                  </a:moveTo>
                  <a:lnTo>
                    <a:pt x="9852699" y="0"/>
                  </a:lnTo>
                  <a:lnTo>
                    <a:pt x="9852699" y="4292665"/>
                  </a:lnTo>
                  <a:lnTo>
                    <a:pt x="0" y="4292665"/>
                  </a:lnTo>
                  <a:close/>
                </a:path>
              </a:pathLst>
            </a:custGeom>
            <a:solidFill>
              <a:srgbClr val="FFFFFF"/>
            </a:solidFill>
          </p:spPr>
        </p:sp>
        <p:sp>
          <p:nvSpPr>
            <p:cNvPr id="4" name="TextBox 4"/>
            <p:cNvSpPr txBox="1"/>
            <p:nvPr/>
          </p:nvSpPr>
          <p:spPr>
            <a:xfrm>
              <a:off x="0" y="-38100"/>
              <a:ext cx="9852699" cy="4330765"/>
            </a:xfrm>
            <a:prstGeom prst="rect">
              <a:avLst/>
            </a:prstGeom>
          </p:spPr>
          <p:txBody>
            <a:bodyPr lIns="50800" tIns="50800" rIns="50800" bIns="50800" rtlCol="0" anchor="ctr"/>
            <a:lstStyle/>
            <a:p>
              <a:pPr algn="ctr">
                <a:lnSpc>
                  <a:spcPts val="2659"/>
                </a:lnSpc>
                <a:spcBef>
                  <a:spcPct val="0"/>
                </a:spcBef>
              </a:pPr>
              <a:endParaRPr/>
            </a:p>
          </p:txBody>
        </p:sp>
      </p:grpSp>
      <p:sp>
        <p:nvSpPr>
          <p:cNvPr id="5" name="TextBox 5"/>
          <p:cNvSpPr txBox="1"/>
          <p:nvPr/>
        </p:nvSpPr>
        <p:spPr>
          <a:xfrm>
            <a:off x="0" y="-157162"/>
            <a:ext cx="18288000" cy="1790700"/>
          </a:xfrm>
          <a:prstGeom prst="rect">
            <a:avLst/>
          </a:prstGeom>
        </p:spPr>
        <p:txBody>
          <a:bodyPr lIns="0" tIns="0" rIns="0" bIns="0" rtlCol="0" anchor="t">
            <a:spAutoFit/>
          </a:bodyPr>
          <a:lstStyle/>
          <a:p>
            <a:pPr algn="ctr">
              <a:lnSpc>
                <a:spcPts val="12599"/>
              </a:lnSpc>
            </a:pPr>
            <a:r>
              <a:rPr lang="en-US" sz="10499" b="1">
                <a:solidFill>
                  <a:srgbClr val="FFDE59"/>
                </a:solidFill>
                <a:latin typeface="Avenir Bold"/>
                <a:ea typeface="Avenir Bold"/>
                <a:cs typeface="Avenir Bold"/>
                <a:sym typeface="Avenir Bold"/>
              </a:rPr>
              <a:t>Don’t believe us? </a:t>
            </a:r>
          </a:p>
        </p:txBody>
      </p:sp>
      <p:sp>
        <p:nvSpPr>
          <p:cNvPr id="7" name="TextBox 7"/>
          <p:cNvSpPr txBox="1"/>
          <p:nvPr/>
        </p:nvSpPr>
        <p:spPr>
          <a:xfrm>
            <a:off x="100849" y="1262062"/>
            <a:ext cx="18187151" cy="574068"/>
          </a:xfrm>
          <a:prstGeom prst="rect">
            <a:avLst/>
          </a:prstGeom>
        </p:spPr>
        <p:txBody>
          <a:bodyPr lIns="0" tIns="0" rIns="0" bIns="0" rtlCol="0" anchor="t">
            <a:spAutoFit/>
          </a:bodyPr>
          <a:lstStyle/>
          <a:p>
            <a:pPr algn="ctr">
              <a:lnSpc>
                <a:spcPts val="4679"/>
              </a:lnSpc>
            </a:pPr>
            <a:r>
              <a:rPr lang="en-US" sz="3899" b="1" dirty="0">
                <a:solidFill>
                  <a:srgbClr val="FFDE59"/>
                </a:solidFill>
                <a:latin typeface="Avenir Bold"/>
                <a:ea typeface="Avenir Bold"/>
                <a:cs typeface="Avenir Bold"/>
                <a:sym typeface="Avenir Bold"/>
              </a:rPr>
              <a:t>Here are some Highlights from this year from one of our coaches…</a:t>
            </a:r>
          </a:p>
        </p:txBody>
      </p:sp>
      <p:sp>
        <p:nvSpPr>
          <p:cNvPr id="8" name="TextBox 8"/>
          <p:cNvSpPr txBox="1"/>
          <p:nvPr/>
        </p:nvSpPr>
        <p:spPr>
          <a:xfrm>
            <a:off x="0" y="1923986"/>
            <a:ext cx="18187151" cy="352425"/>
          </a:xfrm>
          <a:prstGeom prst="rect">
            <a:avLst/>
          </a:prstGeom>
        </p:spPr>
        <p:txBody>
          <a:bodyPr lIns="0" tIns="0" rIns="0" bIns="0" rtlCol="0" anchor="t">
            <a:spAutoFit/>
          </a:bodyPr>
          <a:lstStyle/>
          <a:p>
            <a:pPr algn="ctr">
              <a:lnSpc>
                <a:spcPts val="2400"/>
              </a:lnSpc>
            </a:pPr>
            <a:r>
              <a:rPr lang="en-US" sz="2000" b="1">
                <a:solidFill>
                  <a:srgbClr val="FFDE59"/>
                </a:solidFill>
                <a:latin typeface="Avenir Bold"/>
                <a:ea typeface="Avenir Bold"/>
                <a:cs typeface="Avenir Bold"/>
                <a:sym typeface="Avenir Bold"/>
              </a:rPr>
              <a:t>Click on video to play...</a:t>
            </a:r>
          </a:p>
        </p:txBody>
      </p:sp>
      <p:pic>
        <p:nvPicPr>
          <p:cNvPr id="9" name="IMG_202609021132410">
            <a:hlinkClick r:id="" action="ppaction://media"/>
            <a:extLst>
              <a:ext uri="{FF2B5EF4-FFF2-40B4-BE49-F238E27FC236}">
                <a16:creationId xmlns:a16="http://schemas.microsoft.com/office/drawing/2014/main" id="{4C55C622-14DD-5285-D923-B91937902174}"/>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2062319" y="2319209"/>
            <a:ext cx="14163362" cy="7967791"/>
          </a:xfrm>
          <a:prstGeom prst="rect">
            <a:avLst/>
          </a:prstGeom>
        </p:spPr>
      </p:pic>
    </p:spTree>
    <p:extLst>
      <p:ext uri="{BB962C8B-B14F-4D97-AF65-F5344CB8AC3E}">
        <p14:creationId xmlns:p14="http://schemas.microsoft.com/office/powerpoint/2010/main" val="265858702"/>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9"/>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9"/>
                                        </p:tgtEl>
                                      </p:cBhvr>
                                    </p:cmd>
                                  </p:childTnLst>
                                </p:cTn>
                              </p:par>
                            </p:childTnLst>
                          </p:cTn>
                        </p:par>
                      </p:childTnLst>
                    </p:cTn>
                  </p:par>
                </p:childTnLst>
              </p:cTn>
              <p:nextCondLst>
                <p:cond evt="onClick" delay="0">
                  <p:tgtEl>
                    <p:spTgt spid="9"/>
                  </p:tgtEl>
                </p:cond>
              </p:nextCondLst>
            </p:seq>
            <p:video>
              <p:cMediaNode vol="80000">
                <p:cTn id="7" fill="hold" display="0">
                  <p:stCondLst>
                    <p:cond delay="indefinite"/>
                  </p:stCondLst>
                </p:cTn>
                <p:tgtEl>
                  <p:spTgt spid="9"/>
                </p:tgtEl>
              </p:cMediaNode>
            </p:vide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FDE59"/>
        </a:solidFill>
        <a:effectLst/>
      </p:bgPr>
    </p:bg>
    <p:spTree>
      <p:nvGrpSpPr>
        <p:cNvPr id="1" name=""/>
        <p:cNvGrpSpPr/>
        <p:nvPr/>
      </p:nvGrpSpPr>
      <p:grpSpPr>
        <a:xfrm>
          <a:off x="0" y="0"/>
          <a:ext cx="0" cy="0"/>
          <a:chOff x="0" y="0"/>
          <a:chExt cx="0" cy="0"/>
        </a:xfrm>
      </p:grpSpPr>
      <p:sp>
        <p:nvSpPr>
          <p:cNvPr id="2" name="Freeform 2"/>
          <p:cNvSpPr/>
          <p:nvPr/>
        </p:nvSpPr>
        <p:spPr>
          <a:xfrm flipH="1" flipV="1">
            <a:off x="15484059" y="8273264"/>
            <a:ext cx="5742053" cy="3064821"/>
          </a:xfrm>
          <a:custGeom>
            <a:avLst/>
            <a:gdLst/>
            <a:ahLst/>
            <a:cxnLst/>
            <a:rect l="l" t="t" r="r" b="b"/>
            <a:pathLst>
              <a:path w="5742053" h="3064821">
                <a:moveTo>
                  <a:pt x="5742053" y="3064821"/>
                </a:moveTo>
                <a:lnTo>
                  <a:pt x="0" y="3064821"/>
                </a:lnTo>
                <a:lnTo>
                  <a:pt x="0" y="0"/>
                </a:lnTo>
                <a:lnTo>
                  <a:pt x="5742053" y="0"/>
                </a:lnTo>
                <a:lnTo>
                  <a:pt x="5742053" y="3064821"/>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3" name="Freeform 3"/>
          <p:cNvSpPr/>
          <p:nvPr/>
        </p:nvSpPr>
        <p:spPr>
          <a:xfrm>
            <a:off x="3743667" y="6698813"/>
            <a:ext cx="6441228" cy="3438005"/>
          </a:xfrm>
          <a:custGeom>
            <a:avLst/>
            <a:gdLst/>
            <a:ahLst/>
            <a:cxnLst/>
            <a:rect l="l" t="t" r="r" b="b"/>
            <a:pathLst>
              <a:path w="6441228" h="3438005">
                <a:moveTo>
                  <a:pt x="0" y="0"/>
                </a:moveTo>
                <a:lnTo>
                  <a:pt x="6441228" y="0"/>
                </a:lnTo>
                <a:lnTo>
                  <a:pt x="6441228" y="3438005"/>
                </a:lnTo>
                <a:lnTo>
                  <a:pt x="0" y="3438005"/>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grpSp>
        <p:nvGrpSpPr>
          <p:cNvPr id="4" name="Group 4"/>
          <p:cNvGrpSpPr/>
          <p:nvPr/>
        </p:nvGrpSpPr>
        <p:grpSpPr>
          <a:xfrm>
            <a:off x="0" y="0"/>
            <a:ext cx="8159411" cy="10287000"/>
            <a:chOff x="0" y="0"/>
            <a:chExt cx="4395900" cy="5542143"/>
          </a:xfrm>
        </p:grpSpPr>
        <p:sp>
          <p:nvSpPr>
            <p:cNvPr id="5" name="Freeform 5"/>
            <p:cNvSpPr/>
            <p:nvPr/>
          </p:nvSpPr>
          <p:spPr>
            <a:xfrm>
              <a:off x="0" y="0"/>
              <a:ext cx="4395900" cy="5542143"/>
            </a:xfrm>
            <a:custGeom>
              <a:avLst/>
              <a:gdLst/>
              <a:ahLst/>
              <a:cxnLst/>
              <a:rect l="l" t="t" r="r" b="b"/>
              <a:pathLst>
                <a:path w="4395900" h="5542143">
                  <a:moveTo>
                    <a:pt x="0" y="0"/>
                  </a:moveTo>
                  <a:lnTo>
                    <a:pt x="4395900" y="0"/>
                  </a:lnTo>
                  <a:lnTo>
                    <a:pt x="4395900" y="5542143"/>
                  </a:lnTo>
                  <a:lnTo>
                    <a:pt x="0" y="5542143"/>
                  </a:lnTo>
                  <a:close/>
                </a:path>
              </a:pathLst>
            </a:custGeom>
            <a:solidFill>
              <a:srgbClr val="8C52FF"/>
            </a:solidFill>
          </p:spPr>
        </p:sp>
        <p:sp>
          <p:nvSpPr>
            <p:cNvPr id="6" name="TextBox 6"/>
            <p:cNvSpPr txBox="1"/>
            <p:nvPr/>
          </p:nvSpPr>
          <p:spPr>
            <a:xfrm>
              <a:off x="0" y="-38100"/>
              <a:ext cx="4395900" cy="5580243"/>
            </a:xfrm>
            <a:prstGeom prst="rect">
              <a:avLst/>
            </a:prstGeom>
          </p:spPr>
          <p:txBody>
            <a:bodyPr lIns="50800" tIns="50800" rIns="50800" bIns="50800" rtlCol="0" anchor="ctr"/>
            <a:lstStyle/>
            <a:p>
              <a:pPr algn="ctr">
                <a:lnSpc>
                  <a:spcPts val="2659"/>
                </a:lnSpc>
                <a:spcBef>
                  <a:spcPct val="0"/>
                </a:spcBef>
              </a:pPr>
              <a:endParaRPr/>
            </a:p>
          </p:txBody>
        </p:sp>
      </p:grpSp>
      <p:sp>
        <p:nvSpPr>
          <p:cNvPr id="7" name="Freeform 7"/>
          <p:cNvSpPr/>
          <p:nvPr/>
        </p:nvSpPr>
        <p:spPr>
          <a:xfrm>
            <a:off x="818231" y="175861"/>
            <a:ext cx="8655010" cy="6491258"/>
          </a:xfrm>
          <a:custGeom>
            <a:avLst/>
            <a:gdLst/>
            <a:ahLst/>
            <a:cxnLst/>
            <a:rect l="l" t="t" r="r" b="b"/>
            <a:pathLst>
              <a:path w="8655010" h="6491258">
                <a:moveTo>
                  <a:pt x="0" y="0"/>
                </a:moveTo>
                <a:lnTo>
                  <a:pt x="8655010" y="0"/>
                </a:lnTo>
                <a:lnTo>
                  <a:pt x="8655010" y="6491258"/>
                </a:lnTo>
                <a:lnTo>
                  <a:pt x="0" y="6491258"/>
                </a:lnTo>
                <a:lnTo>
                  <a:pt x="0" y="0"/>
                </a:lnTo>
                <a:close/>
              </a:path>
            </a:pathLst>
          </a:custGeom>
          <a:blipFill>
            <a:blip r:embed="rId4"/>
            <a:stretch>
              <a:fillRect/>
            </a:stretch>
          </a:blipFill>
        </p:spPr>
      </p:sp>
      <p:sp>
        <p:nvSpPr>
          <p:cNvPr id="8" name="Freeform 8"/>
          <p:cNvSpPr/>
          <p:nvPr/>
        </p:nvSpPr>
        <p:spPr>
          <a:xfrm>
            <a:off x="227652" y="6386195"/>
            <a:ext cx="7032029" cy="3516015"/>
          </a:xfrm>
          <a:custGeom>
            <a:avLst/>
            <a:gdLst/>
            <a:ahLst/>
            <a:cxnLst/>
            <a:rect l="l" t="t" r="r" b="b"/>
            <a:pathLst>
              <a:path w="7032029" h="3516015">
                <a:moveTo>
                  <a:pt x="0" y="0"/>
                </a:moveTo>
                <a:lnTo>
                  <a:pt x="7032029" y="0"/>
                </a:lnTo>
                <a:lnTo>
                  <a:pt x="7032029" y="3516015"/>
                </a:lnTo>
                <a:lnTo>
                  <a:pt x="0" y="3516015"/>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sp>
      <p:sp>
        <p:nvSpPr>
          <p:cNvPr id="9" name="TextBox 9"/>
          <p:cNvSpPr txBox="1"/>
          <p:nvPr/>
        </p:nvSpPr>
        <p:spPr>
          <a:xfrm>
            <a:off x="472882" y="7566947"/>
            <a:ext cx="6786800" cy="2651098"/>
          </a:xfrm>
          <a:prstGeom prst="rect">
            <a:avLst/>
          </a:prstGeom>
        </p:spPr>
        <p:txBody>
          <a:bodyPr lIns="0" tIns="0" rIns="0" bIns="0" rtlCol="0" anchor="t">
            <a:spAutoFit/>
          </a:bodyPr>
          <a:lstStyle/>
          <a:p>
            <a:pPr algn="l">
              <a:lnSpc>
                <a:spcPts val="6834"/>
              </a:lnSpc>
            </a:pPr>
            <a:r>
              <a:rPr lang="en-US" sz="6903" b="1">
                <a:solidFill>
                  <a:srgbClr val="FFFFFF"/>
                </a:solidFill>
                <a:latin typeface="Bricolage Grotesque Bold"/>
                <a:ea typeface="Bricolage Grotesque Bold"/>
                <a:cs typeface="Bricolage Grotesque Bold"/>
                <a:sym typeface="Bricolage Grotesque Bold"/>
              </a:rPr>
              <a:t>WHAT IS THE LOURDES PILGRIMAGE?</a:t>
            </a:r>
          </a:p>
        </p:txBody>
      </p:sp>
      <p:sp>
        <p:nvSpPr>
          <p:cNvPr id="10" name="TextBox 10"/>
          <p:cNvSpPr txBox="1"/>
          <p:nvPr/>
        </p:nvSpPr>
        <p:spPr>
          <a:xfrm>
            <a:off x="9711927" y="175861"/>
            <a:ext cx="8355285" cy="4493888"/>
          </a:xfrm>
          <a:prstGeom prst="rect">
            <a:avLst/>
          </a:prstGeom>
        </p:spPr>
        <p:txBody>
          <a:bodyPr lIns="0" tIns="0" rIns="0" bIns="0" rtlCol="0" anchor="t">
            <a:spAutoFit/>
          </a:bodyPr>
          <a:lstStyle/>
          <a:p>
            <a:pPr algn="r">
              <a:lnSpc>
                <a:spcPts val="8414"/>
              </a:lnSpc>
            </a:pPr>
            <a:r>
              <a:rPr lang="en-US" sz="8499" b="1">
                <a:solidFill>
                  <a:srgbClr val="8C52FF"/>
                </a:solidFill>
                <a:latin typeface="Avenir Bold"/>
                <a:ea typeface="Avenir Bold"/>
                <a:cs typeface="Avenir Bold"/>
                <a:sym typeface="Avenir Bold"/>
              </a:rPr>
              <a:t>Let’s start, as all good stories do, at the beginning!</a:t>
            </a:r>
          </a:p>
        </p:txBody>
      </p:sp>
      <p:sp>
        <p:nvSpPr>
          <p:cNvPr id="11" name="TextBox 11"/>
          <p:cNvSpPr txBox="1"/>
          <p:nvPr/>
        </p:nvSpPr>
        <p:spPr>
          <a:xfrm>
            <a:off x="9895742" y="4920310"/>
            <a:ext cx="7987656" cy="969646"/>
          </a:xfrm>
          <a:prstGeom prst="rect">
            <a:avLst/>
          </a:prstGeom>
        </p:spPr>
        <p:txBody>
          <a:bodyPr lIns="0" tIns="0" rIns="0" bIns="0" rtlCol="0" anchor="t">
            <a:spAutoFit/>
          </a:bodyPr>
          <a:lstStyle/>
          <a:p>
            <a:pPr algn="ctr">
              <a:lnSpc>
                <a:spcPts val="3465"/>
              </a:lnSpc>
            </a:pPr>
            <a:r>
              <a:rPr lang="en-US" sz="3500" b="1">
                <a:solidFill>
                  <a:srgbClr val="8C52FF"/>
                </a:solidFill>
                <a:latin typeface="Avenir Bold"/>
                <a:ea typeface="Avenir Bold"/>
                <a:cs typeface="Avenir Bold"/>
                <a:sym typeface="Avenir Bold"/>
              </a:rPr>
              <a:t>In 1858 the Virgin Mary appeared to </a:t>
            </a:r>
            <a:r>
              <a:rPr lang="en-US" sz="3500" b="1" u="sng">
                <a:solidFill>
                  <a:srgbClr val="8C52FF"/>
                </a:solidFill>
                <a:latin typeface="Avenir Bold"/>
                <a:ea typeface="Avenir Bold"/>
                <a:cs typeface="Avenir Bold"/>
                <a:sym typeface="Avenir Bold"/>
              </a:rPr>
              <a:t>a 14 year old girl </a:t>
            </a:r>
            <a:r>
              <a:rPr lang="en-US" sz="3500" b="1">
                <a:solidFill>
                  <a:srgbClr val="8C52FF"/>
                </a:solidFill>
                <a:latin typeface="Avenir Bold"/>
                <a:ea typeface="Avenir Bold"/>
                <a:cs typeface="Avenir Bold"/>
                <a:sym typeface="Avenir Bold"/>
              </a:rPr>
              <a:t>called Bernadette</a:t>
            </a:r>
          </a:p>
        </p:txBody>
      </p:sp>
      <p:sp>
        <p:nvSpPr>
          <p:cNvPr id="12" name="TextBox 12"/>
          <p:cNvSpPr txBox="1"/>
          <p:nvPr/>
        </p:nvSpPr>
        <p:spPr>
          <a:xfrm>
            <a:off x="9895742" y="7552214"/>
            <a:ext cx="7987656" cy="969646"/>
          </a:xfrm>
          <a:prstGeom prst="rect">
            <a:avLst/>
          </a:prstGeom>
        </p:spPr>
        <p:txBody>
          <a:bodyPr lIns="0" tIns="0" rIns="0" bIns="0" rtlCol="0" anchor="t">
            <a:spAutoFit/>
          </a:bodyPr>
          <a:lstStyle/>
          <a:p>
            <a:pPr algn="ctr">
              <a:lnSpc>
                <a:spcPts val="3465"/>
              </a:lnSpc>
            </a:pPr>
            <a:r>
              <a:rPr lang="en-US" sz="3500" b="1">
                <a:solidFill>
                  <a:srgbClr val="8C52FF"/>
                </a:solidFill>
                <a:latin typeface="Avenir Bold"/>
                <a:ea typeface="Avenir Bold"/>
                <a:cs typeface="Avenir Bold"/>
                <a:sym typeface="Avenir Bold"/>
              </a:rPr>
              <a:t>Over the next few months Our Lady appeared to Bernadette 18 times</a:t>
            </a:r>
          </a:p>
        </p:txBody>
      </p:sp>
      <p:sp>
        <p:nvSpPr>
          <p:cNvPr id="13" name="TextBox 13"/>
          <p:cNvSpPr txBox="1"/>
          <p:nvPr/>
        </p:nvSpPr>
        <p:spPr>
          <a:xfrm>
            <a:off x="9895742" y="9030047"/>
            <a:ext cx="7987656" cy="969646"/>
          </a:xfrm>
          <a:prstGeom prst="rect">
            <a:avLst/>
          </a:prstGeom>
        </p:spPr>
        <p:txBody>
          <a:bodyPr lIns="0" tIns="0" rIns="0" bIns="0" rtlCol="0" anchor="t">
            <a:spAutoFit/>
          </a:bodyPr>
          <a:lstStyle/>
          <a:p>
            <a:pPr algn="ctr">
              <a:lnSpc>
                <a:spcPts val="3465"/>
              </a:lnSpc>
            </a:pPr>
            <a:r>
              <a:rPr lang="en-US" sz="3500" b="1">
                <a:solidFill>
                  <a:srgbClr val="8C52FF"/>
                </a:solidFill>
                <a:latin typeface="Avenir Bold"/>
                <a:ea typeface="Avenir Bold"/>
                <a:cs typeface="Avenir Bold"/>
                <a:sym typeface="Avenir Bold"/>
              </a:rPr>
              <a:t>This all happened in a small town in the south of France called Lourdes!</a:t>
            </a:r>
          </a:p>
        </p:txBody>
      </p:sp>
      <p:grpSp>
        <p:nvGrpSpPr>
          <p:cNvPr id="14" name="Group 14"/>
          <p:cNvGrpSpPr/>
          <p:nvPr/>
        </p:nvGrpSpPr>
        <p:grpSpPr>
          <a:xfrm>
            <a:off x="6385729" y="5630880"/>
            <a:ext cx="5985483" cy="2346356"/>
            <a:chOff x="0" y="0"/>
            <a:chExt cx="7980644" cy="3128474"/>
          </a:xfrm>
        </p:grpSpPr>
        <p:grpSp>
          <p:nvGrpSpPr>
            <p:cNvPr id="15" name="Group 15"/>
            <p:cNvGrpSpPr/>
            <p:nvPr/>
          </p:nvGrpSpPr>
          <p:grpSpPr>
            <a:xfrm rot="-643617">
              <a:off x="89893" y="835400"/>
              <a:ext cx="7175601" cy="1639606"/>
              <a:chOff x="0" y="0"/>
              <a:chExt cx="1258964" cy="287670"/>
            </a:xfrm>
          </p:grpSpPr>
          <p:sp>
            <p:nvSpPr>
              <p:cNvPr id="16" name="Freeform 16"/>
              <p:cNvSpPr/>
              <p:nvPr/>
            </p:nvSpPr>
            <p:spPr>
              <a:xfrm>
                <a:off x="0" y="0"/>
                <a:ext cx="1258964" cy="287670"/>
              </a:xfrm>
              <a:custGeom>
                <a:avLst/>
                <a:gdLst/>
                <a:ahLst/>
                <a:cxnLst/>
                <a:rect l="l" t="t" r="r" b="b"/>
                <a:pathLst>
                  <a:path w="1258964" h="287670">
                    <a:moveTo>
                      <a:pt x="73367" y="0"/>
                    </a:moveTo>
                    <a:lnTo>
                      <a:pt x="1185598" y="0"/>
                    </a:lnTo>
                    <a:cubicBezTo>
                      <a:pt x="1205056" y="0"/>
                      <a:pt x="1223717" y="7730"/>
                      <a:pt x="1237476" y="21489"/>
                    </a:cubicBezTo>
                    <a:cubicBezTo>
                      <a:pt x="1251235" y="35248"/>
                      <a:pt x="1258964" y="53909"/>
                      <a:pt x="1258964" y="73367"/>
                    </a:cubicBezTo>
                    <a:lnTo>
                      <a:pt x="1258964" y="214303"/>
                    </a:lnTo>
                    <a:cubicBezTo>
                      <a:pt x="1258964" y="254823"/>
                      <a:pt x="1226117" y="287670"/>
                      <a:pt x="1185598" y="287670"/>
                    </a:cubicBezTo>
                    <a:lnTo>
                      <a:pt x="73367" y="287670"/>
                    </a:lnTo>
                    <a:cubicBezTo>
                      <a:pt x="53909" y="287670"/>
                      <a:pt x="35248" y="279940"/>
                      <a:pt x="21489" y="266181"/>
                    </a:cubicBezTo>
                    <a:cubicBezTo>
                      <a:pt x="7730" y="252422"/>
                      <a:pt x="0" y="233761"/>
                      <a:pt x="0" y="214303"/>
                    </a:cubicBezTo>
                    <a:lnTo>
                      <a:pt x="0" y="73367"/>
                    </a:lnTo>
                    <a:cubicBezTo>
                      <a:pt x="0" y="53909"/>
                      <a:pt x="7730" y="35248"/>
                      <a:pt x="21489" y="21489"/>
                    </a:cubicBezTo>
                    <a:cubicBezTo>
                      <a:pt x="35248" y="7730"/>
                      <a:pt x="53909" y="0"/>
                      <a:pt x="73367" y="0"/>
                    </a:cubicBezTo>
                    <a:close/>
                  </a:path>
                </a:pathLst>
              </a:custGeom>
              <a:solidFill>
                <a:srgbClr val="262A2E"/>
              </a:solidFill>
            </p:spPr>
          </p:sp>
          <p:sp>
            <p:nvSpPr>
              <p:cNvPr id="17" name="TextBox 17"/>
              <p:cNvSpPr txBox="1"/>
              <p:nvPr/>
            </p:nvSpPr>
            <p:spPr>
              <a:xfrm>
                <a:off x="0" y="-38100"/>
                <a:ext cx="1258964" cy="325770"/>
              </a:xfrm>
              <a:prstGeom prst="rect">
                <a:avLst/>
              </a:prstGeom>
            </p:spPr>
            <p:txBody>
              <a:bodyPr lIns="57193" tIns="57193" rIns="57193" bIns="57193" rtlCol="0" anchor="ctr"/>
              <a:lstStyle/>
              <a:p>
                <a:pPr algn="ctr">
                  <a:lnSpc>
                    <a:spcPts val="2660"/>
                  </a:lnSpc>
                </a:pPr>
                <a:endParaRPr/>
              </a:p>
            </p:txBody>
          </p:sp>
        </p:grpSp>
        <p:sp>
          <p:nvSpPr>
            <p:cNvPr id="18" name="TextBox 18"/>
            <p:cNvSpPr txBox="1"/>
            <p:nvPr/>
          </p:nvSpPr>
          <p:spPr>
            <a:xfrm rot="-683746">
              <a:off x="165400" y="1142506"/>
              <a:ext cx="6942898" cy="1096963"/>
            </a:xfrm>
            <a:prstGeom prst="rect">
              <a:avLst/>
            </a:prstGeom>
          </p:spPr>
          <p:txBody>
            <a:bodyPr lIns="0" tIns="0" rIns="0" bIns="0" rtlCol="0" anchor="t">
              <a:spAutoFit/>
            </a:bodyPr>
            <a:lstStyle/>
            <a:p>
              <a:pPr algn="ctr">
                <a:lnSpc>
                  <a:spcPts val="3363"/>
                </a:lnSpc>
              </a:pPr>
              <a:r>
                <a:rPr lang="en-US" sz="2402">
                  <a:solidFill>
                    <a:srgbClr val="DDBC36"/>
                  </a:solidFill>
                  <a:latin typeface="Magnolia Script"/>
                  <a:ea typeface="Magnolia Script"/>
                  <a:cs typeface="Magnolia Script"/>
                  <a:sym typeface="Magnolia Script"/>
                </a:rPr>
                <a:t>Remember this - we will come back to it later!!!</a:t>
              </a:r>
            </a:p>
          </p:txBody>
        </p:sp>
        <p:sp>
          <p:nvSpPr>
            <p:cNvPr id="19" name="Freeform 19"/>
            <p:cNvSpPr/>
            <p:nvPr/>
          </p:nvSpPr>
          <p:spPr>
            <a:xfrm rot="5710858" flipH="1">
              <a:off x="5837747" y="-152670"/>
              <a:ext cx="1812120" cy="2319513"/>
            </a:xfrm>
            <a:custGeom>
              <a:avLst/>
              <a:gdLst/>
              <a:ahLst/>
              <a:cxnLst/>
              <a:rect l="l" t="t" r="r" b="b"/>
              <a:pathLst>
                <a:path w="1812120" h="2319513">
                  <a:moveTo>
                    <a:pt x="1812120" y="0"/>
                  </a:moveTo>
                  <a:lnTo>
                    <a:pt x="0" y="0"/>
                  </a:lnTo>
                  <a:lnTo>
                    <a:pt x="0" y="2319513"/>
                  </a:lnTo>
                  <a:lnTo>
                    <a:pt x="1812120" y="2319513"/>
                  </a:lnTo>
                  <a:lnTo>
                    <a:pt x="1812120" y="0"/>
                  </a:lnTo>
                  <a:close/>
                </a:path>
              </a:pathLst>
            </a:custGeom>
            <a:blipFill>
              <a:blip r:embed="rId7">
                <a:extLst>
                  <a:ext uri="{96DAC541-7B7A-43D3-8B79-37D633B846F1}">
                    <asvg:svgBlip xmlns:asvg="http://schemas.microsoft.com/office/drawing/2016/SVG/main" r:embed="rId8"/>
                  </a:ext>
                </a:extLst>
              </a:blip>
              <a:stretch>
                <a:fillRect/>
              </a:stretch>
            </a:blipFill>
          </p:spPr>
        </p:sp>
      </p:gr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8C52FF"/>
        </a:solidFill>
        <a:effectLst/>
      </p:bgPr>
    </p:bg>
    <p:spTree>
      <p:nvGrpSpPr>
        <p:cNvPr id="1" name=""/>
        <p:cNvGrpSpPr/>
        <p:nvPr/>
      </p:nvGrpSpPr>
      <p:grpSpPr>
        <a:xfrm>
          <a:off x="0" y="0"/>
          <a:ext cx="0" cy="0"/>
          <a:chOff x="0" y="0"/>
          <a:chExt cx="0" cy="0"/>
        </a:xfrm>
      </p:grpSpPr>
      <p:grpSp>
        <p:nvGrpSpPr>
          <p:cNvPr id="2" name="Group 2"/>
          <p:cNvGrpSpPr/>
          <p:nvPr/>
        </p:nvGrpSpPr>
        <p:grpSpPr>
          <a:xfrm>
            <a:off x="0" y="1815545"/>
            <a:ext cx="18288000" cy="8471455"/>
            <a:chOff x="0" y="0"/>
            <a:chExt cx="9852699" cy="4564014"/>
          </a:xfrm>
        </p:grpSpPr>
        <p:sp>
          <p:nvSpPr>
            <p:cNvPr id="3" name="Freeform 3"/>
            <p:cNvSpPr/>
            <p:nvPr/>
          </p:nvSpPr>
          <p:spPr>
            <a:xfrm>
              <a:off x="0" y="0"/>
              <a:ext cx="9852699" cy="4564014"/>
            </a:xfrm>
            <a:custGeom>
              <a:avLst/>
              <a:gdLst/>
              <a:ahLst/>
              <a:cxnLst/>
              <a:rect l="l" t="t" r="r" b="b"/>
              <a:pathLst>
                <a:path w="9852699" h="4564014">
                  <a:moveTo>
                    <a:pt x="0" y="0"/>
                  </a:moveTo>
                  <a:lnTo>
                    <a:pt x="9852699" y="0"/>
                  </a:lnTo>
                  <a:lnTo>
                    <a:pt x="9852699" y="4564014"/>
                  </a:lnTo>
                  <a:lnTo>
                    <a:pt x="0" y="4564014"/>
                  </a:lnTo>
                  <a:close/>
                </a:path>
              </a:pathLst>
            </a:custGeom>
            <a:solidFill>
              <a:srgbClr val="FFFFFF"/>
            </a:solidFill>
          </p:spPr>
        </p:sp>
        <p:sp>
          <p:nvSpPr>
            <p:cNvPr id="4" name="TextBox 4"/>
            <p:cNvSpPr txBox="1"/>
            <p:nvPr/>
          </p:nvSpPr>
          <p:spPr>
            <a:xfrm>
              <a:off x="0" y="-38100"/>
              <a:ext cx="9852699" cy="4602114"/>
            </a:xfrm>
            <a:prstGeom prst="rect">
              <a:avLst/>
            </a:prstGeom>
          </p:spPr>
          <p:txBody>
            <a:bodyPr lIns="50800" tIns="50800" rIns="50800" bIns="50800" rtlCol="0" anchor="ctr"/>
            <a:lstStyle/>
            <a:p>
              <a:pPr algn="ctr">
                <a:lnSpc>
                  <a:spcPts val="2659"/>
                </a:lnSpc>
                <a:spcBef>
                  <a:spcPct val="0"/>
                </a:spcBef>
              </a:pPr>
              <a:endParaRPr/>
            </a:p>
          </p:txBody>
        </p:sp>
      </p:grpSp>
      <p:sp>
        <p:nvSpPr>
          <p:cNvPr id="5" name="TextBox 5"/>
          <p:cNvSpPr txBox="1"/>
          <p:nvPr/>
        </p:nvSpPr>
        <p:spPr>
          <a:xfrm>
            <a:off x="0" y="1748870"/>
            <a:ext cx="18288000" cy="8591550"/>
          </a:xfrm>
          <a:prstGeom prst="rect">
            <a:avLst/>
          </a:prstGeom>
        </p:spPr>
        <p:txBody>
          <a:bodyPr lIns="0" tIns="0" rIns="0" bIns="0" rtlCol="0" anchor="t">
            <a:spAutoFit/>
          </a:bodyPr>
          <a:lstStyle/>
          <a:p>
            <a:pPr algn="ctr">
              <a:lnSpc>
                <a:spcPts val="3600"/>
              </a:lnSpc>
            </a:pPr>
            <a:r>
              <a:rPr lang="en-US" sz="3000">
                <a:solidFill>
                  <a:srgbClr val="000000"/>
                </a:solidFill>
                <a:latin typeface="Avenir"/>
                <a:ea typeface="Avenir"/>
                <a:cs typeface="Avenir"/>
                <a:sym typeface="Avenir"/>
              </a:rPr>
              <a:t>From that simple beginning in 1858, when Our Lady appeared to a 14 year old Bernadette, Lourdes has been a place of miracles; but also a place for young people. The message of Lourdes was given to </a:t>
            </a:r>
          </a:p>
          <a:p>
            <a:pPr algn="ctr">
              <a:lnSpc>
                <a:spcPts val="3600"/>
              </a:lnSpc>
            </a:pPr>
            <a:r>
              <a:rPr lang="en-US" sz="3000" u="sng">
                <a:solidFill>
                  <a:srgbClr val="000000"/>
                </a:solidFill>
                <a:latin typeface="Avenir"/>
                <a:ea typeface="Avenir"/>
                <a:cs typeface="Avenir"/>
                <a:sym typeface="Avenir"/>
              </a:rPr>
              <a:t>a 14 year old </a:t>
            </a:r>
            <a:r>
              <a:rPr lang="en-US" sz="3000">
                <a:solidFill>
                  <a:srgbClr val="000000"/>
                </a:solidFill>
                <a:latin typeface="Avenir"/>
                <a:ea typeface="Avenir"/>
                <a:cs typeface="Avenir"/>
                <a:sym typeface="Avenir"/>
              </a:rPr>
              <a:t>- not a 40 year old!</a:t>
            </a:r>
          </a:p>
          <a:p>
            <a:pPr algn="ctr">
              <a:lnSpc>
                <a:spcPts val="3600"/>
              </a:lnSpc>
            </a:pPr>
            <a:endParaRPr lang="en-US" sz="3000">
              <a:solidFill>
                <a:srgbClr val="000000"/>
              </a:solidFill>
              <a:latin typeface="Avenir"/>
              <a:ea typeface="Avenir"/>
              <a:cs typeface="Avenir"/>
              <a:sym typeface="Avenir"/>
            </a:endParaRPr>
          </a:p>
          <a:p>
            <a:pPr algn="ctr">
              <a:lnSpc>
                <a:spcPts val="3600"/>
              </a:lnSpc>
            </a:pPr>
            <a:endParaRPr lang="en-US" sz="3000">
              <a:solidFill>
                <a:srgbClr val="000000"/>
              </a:solidFill>
              <a:latin typeface="Avenir"/>
              <a:ea typeface="Avenir"/>
              <a:cs typeface="Avenir"/>
              <a:sym typeface="Avenir"/>
            </a:endParaRPr>
          </a:p>
          <a:p>
            <a:pPr algn="ctr">
              <a:lnSpc>
                <a:spcPts val="3600"/>
              </a:lnSpc>
            </a:pPr>
            <a:r>
              <a:rPr lang="en-US" sz="3000">
                <a:solidFill>
                  <a:srgbClr val="000000"/>
                </a:solidFill>
                <a:latin typeface="Avenir"/>
                <a:ea typeface="Avenir"/>
                <a:cs typeface="Avenir"/>
                <a:sym typeface="Avenir"/>
              </a:rPr>
              <a:t>It would be great if you were one of the young people that come to Lourdes this year!!</a:t>
            </a:r>
          </a:p>
          <a:p>
            <a:pPr algn="ctr">
              <a:lnSpc>
                <a:spcPts val="3600"/>
              </a:lnSpc>
            </a:pPr>
            <a:endParaRPr lang="en-US" sz="3000">
              <a:solidFill>
                <a:srgbClr val="000000"/>
              </a:solidFill>
              <a:latin typeface="Avenir"/>
              <a:ea typeface="Avenir"/>
              <a:cs typeface="Avenir"/>
              <a:sym typeface="Avenir"/>
            </a:endParaRPr>
          </a:p>
          <a:p>
            <a:pPr algn="ctr">
              <a:lnSpc>
                <a:spcPts val="3600"/>
              </a:lnSpc>
            </a:pPr>
            <a:r>
              <a:rPr lang="en-US" sz="3000">
                <a:solidFill>
                  <a:srgbClr val="000000"/>
                </a:solidFill>
                <a:latin typeface="Avenir"/>
                <a:ea typeface="Avenir"/>
                <a:cs typeface="Avenir"/>
                <a:sym typeface="Avenir"/>
              </a:rPr>
              <a:t>This short presentation can only tell you a little about the pilgrimage - if you would like to know more, or see what all of this looks like when we get to Lourdes, have a look at the Animate Youth YouTube channel for videos from previous years.</a:t>
            </a:r>
          </a:p>
          <a:p>
            <a:pPr algn="ctr">
              <a:lnSpc>
                <a:spcPts val="3600"/>
              </a:lnSpc>
            </a:pPr>
            <a:endParaRPr lang="en-US" sz="3000">
              <a:solidFill>
                <a:srgbClr val="000000"/>
              </a:solidFill>
              <a:latin typeface="Avenir"/>
              <a:ea typeface="Avenir"/>
              <a:cs typeface="Avenir"/>
              <a:sym typeface="Avenir"/>
            </a:endParaRPr>
          </a:p>
          <a:p>
            <a:pPr algn="ctr">
              <a:lnSpc>
                <a:spcPts val="3600"/>
              </a:lnSpc>
            </a:pPr>
            <a:r>
              <a:rPr lang="en-US" sz="3000">
                <a:solidFill>
                  <a:srgbClr val="000000"/>
                </a:solidFill>
                <a:latin typeface="Avenir"/>
                <a:ea typeface="Avenir"/>
                <a:cs typeface="Avenir"/>
                <a:sym typeface="Avenir"/>
              </a:rPr>
              <a:t>There are some leaflets for parents/guardians available (in school or to download at animateyouth.org) that might answer any questions they have.</a:t>
            </a:r>
          </a:p>
          <a:p>
            <a:pPr algn="ctr">
              <a:lnSpc>
                <a:spcPts val="3600"/>
              </a:lnSpc>
            </a:pPr>
            <a:endParaRPr lang="en-US" sz="3000">
              <a:solidFill>
                <a:srgbClr val="000000"/>
              </a:solidFill>
              <a:latin typeface="Avenir"/>
              <a:ea typeface="Avenir"/>
              <a:cs typeface="Avenir"/>
              <a:sym typeface="Avenir"/>
            </a:endParaRPr>
          </a:p>
          <a:p>
            <a:pPr algn="ctr">
              <a:lnSpc>
                <a:spcPts val="3600"/>
              </a:lnSpc>
            </a:pPr>
            <a:r>
              <a:rPr lang="en-US" sz="3000">
                <a:solidFill>
                  <a:srgbClr val="000000"/>
                </a:solidFill>
                <a:latin typeface="Avenir"/>
                <a:ea typeface="Avenir"/>
                <a:cs typeface="Avenir"/>
                <a:sym typeface="Avenir"/>
              </a:rPr>
              <a:t>And details how to apply can be found on posters in your school and church - or just go to animateyouth.org and follow the links.</a:t>
            </a:r>
          </a:p>
          <a:p>
            <a:pPr algn="ctr">
              <a:lnSpc>
                <a:spcPts val="3600"/>
              </a:lnSpc>
            </a:pPr>
            <a:endParaRPr lang="en-US" sz="3000">
              <a:solidFill>
                <a:srgbClr val="000000"/>
              </a:solidFill>
              <a:latin typeface="Avenir"/>
              <a:ea typeface="Avenir"/>
              <a:cs typeface="Avenir"/>
              <a:sym typeface="Avenir"/>
            </a:endParaRPr>
          </a:p>
          <a:p>
            <a:pPr algn="ctr">
              <a:lnSpc>
                <a:spcPts val="5999"/>
              </a:lnSpc>
            </a:pPr>
            <a:r>
              <a:rPr lang="en-US" sz="4999" b="1">
                <a:solidFill>
                  <a:srgbClr val="000000"/>
                </a:solidFill>
                <a:latin typeface="Avenir Bold"/>
                <a:ea typeface="Avenir Bold"/>
                <a:cs typeface="Avenir Bold"/>
                <a:sym typeface="Avenir Bold"/>
              </a:rPr>
              <a:t>SEE YOU IN LOURDES!!!!</a:t>
            </a:r>
          </a:p>
        </p:txBody>
      </p:sp>
      <p:sp>
        <p:nvSpPr>
          <p:cNvPr id="6" name="TextBox 6"/>
          <p:cNvSpPr txBox="1"/>
          <p:nvPr/>
        </p:nvSpPr>
        <p:spPr>
          <a:xfrm>
            <a:off x="0" y="-228600"/>
            <a:ext cx="18180663" cy="2044145"/>
          </a:xfrm>
          <a:prstGeom prst="rect">
            <a:avLst/>
          </a:prstGeom>
        </p:spPr>
        <p:txBody>
          <a:bodyPr lIns="0" tIns="0" rIns="0" bIns="0" rtlCol="0" anchor="t">
            <a:spAutoFit/>
          </a:bodyPr>
          <a:lstStyle/>
          <a:p>
            <a:pPr algn="ctr">
              <a:lnSpc>
                <a:spcPts val="14363"/>
              </a:lnSpc>
            </a:pPr>
            <a:r>
              <a:rPr lang="en-US" sz="11969" b="1">
                <a:solidFill>
                  <a:srgbClr val="FFDE59"/>
                </a:solidFill>
                <a:latin typeface="Avenir Bold"/>
                <a:ea typeface="Avenir Bold"/>
                <a:cs typeface="Avenir Bold"/>
                <a:sym typeface="Avenir Bold"/>
              </a:rPr>
              <a:t>So what now?</a:t>
            </a:r>
          </a:p>
        </p:txBody>
      </p:sp>
      <p:grpSp>
        <p:nvGrpSpPr>
          <p:cNvPr id="7" name="Group 7"/>
          <p:cNvGrpSpPr/>
          <p:nvPr/>
        </p:nvGrpSpPr>
        <p:grpSpPr>
          <a:xfrm rot="969055">
            <a:off x="1723988" y="2432197"/>
            <a:ext cx="4682321" cy="1875721"/>
            <a:chOff x="0" y="0"/>
            <a:chExt cx="6243094" cy="2500961"/>
          </a:xfrm>
        </p:grpSpPr>
        <p:grpSp>
          <p:nvGrpSpPr>
            <p:cNvPr id="8" name="Group 8"/>
            <p:cNvGrpSpPr/>
            <p:nvPr/>
          </p:nvGrpSpPr>
          <p:grpSpPr>
            <a:xfrm rot="-643617">
              <a:off x="76300" y="554650"/>
              <a:ext cx="6090495" cy="1391662"/>
              <a:chOff x="0" y="0"/>
              <a:chExt cx="1258964" cy="287670"/>
            </a:xfrm>
          </p:grpSpPr>
          <p:sp>
            <p:nvSpPr>
              <p:cNvPr id="9" name="Freeform 9"/>
              <p:cNvSpPr/>
              <p:nvPr/>
            </p:nvSpPr>
            <p:spPr>
              <a:xfrm>
                <a:off x="0" y="0"/>
                <a:ext cx="1258964" cy="287670"/>
              </a:xfrm>
              <a:custGeom>
                <a:avLst/>
                <a:gdLst/>
                <a:ahLst/>
                <a:cxnLst/>
                <a:rect l="l" t="t" r="r" b="b"/>
                <a:pathLst>
                  <a:path w="1258964" h="287670">
                    <a:moveTo>
                      <a:pt x="73367" y="0"/>
                    </a:moveTo>
                    <a:lnTo>
                      <a:pt x="1185598" y="0"/>
                    </a:lnTo>
                    <a:cubicBezTo>
                      <a:pt x="1205056" y="0"/>
                      <a:pt x="1223717" y="7730"/>
                      <a:pt x="1237476" y="21489"/>
                    </a:cubicBezTo>
                    <a:cubicBezTo>
                      <a:pt x="1251235" y="35248"/>
                      <a:pt x="1258964" y="53909"/>
                      <a:pt x="1258964" y="73367"/>
                    </a:cubicBezTo>
                    <a:lnTo>
                      <a:pt x="1258964" y="214303"/>
                    </a:lnTo>
                    <a:cubicBezTo>
                      <a:pt x="1258964" y="254823"/>
                      <a:pt x="1226117" y="287670"/>
                      <a:pt x="1185598" y="287670"/>
                    </a:cubicBezTo>
                    <a:lnTo>
                      <a:pt x="73367" y="287670"/>
                    </a:lnTo>
                    <a:cubicBezTo>
                      <a:pt x="53909" y="287670"/>
                      <a:pt x="35248" y="279940"/>
                      <a:pt x="21489" y="266181"/>
                    </a:cubicBezTo>
                    <a:cubicBezTo>
                      <a:pt x="7730" y="252422"/>
                      <a:pt x="0" y="233761"/>
                      <a:pt x="0" y="214303"/>
                    </a:cubicBezTo>
                    <a:lnTo>
                      <a:pt x="0" y="73367"/>
                    </a:lnTo>
                    <a:cubicBezTo>
                      <a:pt x="0" y="53909"/>
                      <a:pt x="7730" y="35248"/>
                      <a:pt x="21489" y="21489"/>
                    </a:cubicBezTo>
                    <a:cubicBezTo>
                      <a:pt x="35248" y="7730"/>
                      <a:pt x="53909" y="0"/>
                      <a:pt x="73367" y="0"/>
                    </a:cubicBezTo>
                    <a:close/>
                  </a:path>
                </a:pathLst>
              </a:custGeom>
              <a:solidFill>
                <a:srgbClr val="262A2E"/>
              </a:solidFill>
            </p:spPr>
          </p:sp>
          <p:sp>
            <p:nvSpPr>
              <p:cNvPr id="10" name="TextBox 10"/>
              <p:cNvSpPr txBox="1"/>
              <p:nvPr/>
            </p:nvSpPr>
            <p:spPr>
              <a:xfrm>
                <a:off x="0" y="-38100"/>
                <a:ext cx="1258964" cy="325770"/>
              </a:xfrm>
              <a:prstGeom prst="rect">
                <a:avLst/>
              </a:prstGeom>
            </p:spPr>
            <p:txBody>
              <a:bodyPr lIns="57193" tIns="57193" rIns="57193" bIns="57193" rtlCol="0" anchor="ctr"/>
              <a:lstStyle/>
              <a:p>
                <a:pPr algn="ctr">
                  <a:lnSpc>
                    <a:spcPts val="2660"/>
                  </a:lnSpc>
                </a:pPr>
                <a:endParaRPr/>
              </a:p>
            </p:txBody>
          </p:sp>
        </p:grpSp>
        <p:sp>
          <p:nvSpPr>
            <p:cNvPr id="11" name="TextBox 11"/>
            <p:cNvSpPr txBox="1"/>
            <p:nvPr/>
          </p:nvSpPr>
          <p:spPr>
            <a:xfrm rot="-683746">
              <a:off x="140618" y="817615"/>
              <a:ext cx="5892981" cy="928755"/>
            </a:xfrm>
            <a:prstGeom prst="rect">
              <a:avLst/>
            </a:prstGeom>
          </p:spPr>
          <p:txBody>
            <a:bodyPr lIns="0" tIns="0" rIns="0" bIns="0" rtlCol="0" anchor="t">
              <a:spAutoFit/>
            </a:bodyPr>
            <a:lstStyle/>
            <a:p>
              <a:pPr algn="ctr">
                <a:lnSpc>
                  <a:spcPts val="2854"/>
                </a:lnSpc>
              </a:pPr>
              <a:r>
                <a:rPr lang="en-US" sz="2039">
                  <a:solidFill>
                    <a:srgbClr val="DDBC36"/>
                  </a:solidFill>
                  <a:latin typeface="Magnolia Script"/>
                  <a:ea typeface="Magnolia Script"/>
                  <a:cs typeface="Magnolia Script"/>
                  <a:sym typeface="Magnolia Script"/>
                </a:rPr>
                <a:t>Told you we would come back to it later!!!</a:t>
              </a:r>
            </a:p>
          </p:txBody>
        </p:sp>
      </p:grpSp>
      <p:sp>
        <p:nvSpPr>
          <p:cNvPr id="12" name="Freeform 12"/>
          <p:cNvSpPr/>
          <p:nvPr/>
        </p:nvSpPr>
        <p:spPr>
          <a:xfrm rot="6971380" flipH="1">
            <a:off x="6078715" y="2797940"/>
            <a:ext cx="992760" cy="1270733"/>
          </a:xfrm>
          <a:custGeom>
            <a:avLst/>
            <a:gdLst/>
            <a:ahLst/>
            <a:cxnLst/>
            <a:rect l="l" t="t" r="r" b="b"/>
            <a:pathLst>
              <a:path w="992760" h="1270733">
                <a:moveTo>
                  <a:pt x="992760" y="0"/>
                </a:moveTo>
                <a:lnTo>
                  <a:pt x="0" y="0"/>
                </a:lnTo>
                <a:lnTo>
                  <a:pt x="0" y="1270733"/>
                </a:lnTo>
                <a:lnTo>
                  <a:pt x="992760" y="1270733"/>
                </a:lnTo>
                <a:lnTo>
                  <a:pt x="99276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13" name="Freeform 13"/>
          <p:cNvSpPr/>
          <p:nvPr/>
        </p:nvSpPr>
        <p:spPr>
          <a:xfrm flipH="1" flipV="1">
            <a:off x="14400557" y="165571"/>
            <a:ext cx="876937" cy="685605"/>
          </a:xfrm>
          <a:custGeom>
            <a:avLst/>
            <a:gdLst/>
            <a:ahLst/>
            <a:cxnLst/>
            <a:rect l="l" t="t" r="r" b="b"/>
            <a:pathLst>
              <a:path w="876937" h="685605">
                <a:moveTo>
                  <a:pt x="876937" y="685606"/>
                </a:moveTo>
                <a:lnTo>
                  <a:pt x="0" y="685606"/>
                </a:lnTo>
                <a:lnTo>
                  <a:pt x="0" y="0"/>
                </a:lnTo>
                <a:lnTo>
                  <a:pt x="876937" y="0"/>
                </a:lnTo>
                <a:lnTo>
                  <a:pt x="876937" y="685606"/>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14" name="Freeform 14"/>
          <p:cNvSpPr/>
          <p:nvPr/>
        </p:nvSpPr>
        <p:spPr>
          <a:xfrm>
            <a:off x="2903715" y="165571"/>
            <a:ext cx="876937" cy="685605"/>
          </a:xfrm>
          <a:custGeom>
            <a:avLst/>
            <a:gdLst/>
            <a:ahLst/>
            <a:cxnLst/>
            <a:rect l="l" t="t" r="r" b="b"/>
            <a:pathLst>
              <a:path w="876937" h="685605">
                <a:moveTo>
                  <a:pt x="0" y="0"/>
                </a:moveTo>
                <a:lnTo>
                  <a:pt x="876937" y="0"/>
                </a:lnTo>
                <a:lnTo>
                  <a:pt x="876937" y="685606"/>
                </a:lnTo>
                <a:lnTo>
                  <a:pt x="0" y="685606"/>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0" y="0"/>
            <a:ext cx="18288000" cy="2080070"/>
            <a:chOff x="0" y="0"/>
            <a:chExt cx="9852699" cy="1120642"/>
          </a:xfrm>
        </p:grpSpPr>
        <p:sp>
          <p:nvSpPr>
            <p:cNvPr id="3" name="Freeform 3"/>
            <p:cNvSpPr/>
            <p:nvPr/>
          </p:nvSpPr>
          <p:spPr>
            <a:xfrm>
              <a:off x="0" y="0"/>
              <a:ext cx="9852699" cy="1120642"/>
            </a:xfrm>
            <a:custGeom>
              <a:avLst/>
              <a:gdLst/>
              <a:ahLst/>
              <a:cxnLst/>
              <a:rect l="l" t="t" r="r" b="b"/>
              <a:pathLst>
                <a:path w="9852699" h="1120642">
                  <a:moveTo>
                    <a:pt x="0" y="0"/>
                  </a:moveTo>
                  <a:lnTo>
                    <a:pt x="9852699" y="0"/>
                  </a:lnTo>
                  <a:lnTo>
                    <a:pt x="9852699" y="1120642"/>
                  </a:lnTo>
                  <a:lnTo>
                    <a:pt x="0" y="1120642"/>
                  </a:lnTo>
                  <a:close/>
                </a:path>
              </a:pathLst>
            </a:custGeom>
            <a:solidFill>
              <a:srgbClr val="FFDE59"/>
            </a:solidFill>
          </p:spPr>
        </p:sp>
        <p:sp>
          <p:nvSpPr>
            <p:cNvPr id="4" name="TextBox 4"/>
            <p:cNvSpPr txBox="1"/>
            <p:nvPr/>
          </p:nvSpPr>
          <p:spPr>
            <a:xfrm>
              <a:off x="0" y="-38100"/>
              <a:ext cx="9852699" cy="1158742"/>
            </a:xfrm>
            <a:prstGeom prst="rect">
              <a:avLst/>
            </a:prstGeom>
          </p:spPr>
          <p:txBody>
            <a:bodyPr lIns="50800" tIns="50800" rIns="50800" bIns="50800" rtlCol="0" anchor="ctr"/>
            <a:lstStyle/>
            <a:p>
              <a:pPr algn="ctr">
                <a:lnSpc>
                  <a:spcPts val="2659"/>
                </a:lnSpc>
                <a:spcBef>
                  <a:spcPct val="0"/>
                </a:spcBef>
              </a:pPr>
              <a:endParaRPr/>
            </a:p>
          </p:txBody>
        </p:sp>
      </p:grpSp>
      <p:grpSp>
        <p:nvGrpSpPr>
          <p:cNvPr id="5" name="Group 5"/>
          <p:cNvGrpSpPr/>
          <p:nvPr/>
        </p:nvGrpSpPr>
        <p:grpSpPr>
          <a:xfrm>
            <a:off x="-148095" y="533541"/>
            <a:ext cx="798725" cy="1735494"/>
            <a:chOff x="0" y="0"/>
            <a:chExt cx="430315" cy="935001"/>
          </a:xfrm>
        </p:grpSpPr>
        <p:sp>
          <p:nvSpPr>
            <p:cNvPr id="6" name="Freeform 6"/>
            <p:cNvSpPr/>
            <p:nvPr/>
          </p:nvSpPr>
          <p:spPr>
            <a:xfrm>
              <a:off x="0" y="0"/>
              <a:ext cx="430315" cy="935001"/>
            </a:xfrm>
            <a:custGeom>
              <a:avLst/>
              <a:gdLst/>
              <a:ahLst/>
              <a:cxnLst/>
              <a:rect l="l" t="t" r="r" b="b"/>
              <a:pathLst>
                <a:path w="430315" h="935001">
                  <a:moveTo>
                    <a:pt x="0" y="0"/>
                  </a:moveTo>
                  <a:lnTo>
                    <a:pt x="430315" y="0"/>
                  </a:lnTo>
                  <a:lnTo>
                    <a:pt x="430315" y="935001"/>
                  </a:lnTo>
                  <a:lnTo>
                    <a:pt x="0" y="935001"/>
                  </a:lnTo>
                  <a:close/>
                </a:path>
              </a:pathLst>
            </a:custGeom>
            <a:solidFill>
              <a:srgbClr val="8C52FF"/>
            </a:solidFill>
          </p:spPr>
        </p:sp>
        <p:sp>
          <p:nvSpPr>
            <p:cNvPr id="7" name="TextBox 7"/>
            <p:cNvSpPr txBox="1"/>
            <p:nvPr/>
          </p:nvSpPr>
          <p:spPr>
            <a:xfrm>
              <a:off x="0" y="-38100"/>
              <a:ext cx="430315" cy="973101"/>
            </a:xfrm>
            <a:prstGeom prst="rect">
              <a:avLst/>
            </a:prstGeom>
          </p:spPr>
          <p:txBody>
            <a:bodyPr lIns="50800" tIns="50800" rIns="50800" bIns="50800" rtlCol="0" anchor="ctr"/>
            <a:lstStyle/>
            <a:p>
              <a:pPr algn="ctr">
                <a:lnSpc>
                  <a:spcPts val="2659"/>
                </a:lnSpc>
                <a:spcBef>
                  <a:spcPct val="0"/>
                </a:spcBef>
              </a:pPr>
              <a:endParaRPr/>
            </a:p>
          </p:txBody>
        </p:sp>
      </p:grpSp>
      <p:sp>
        <p:nvSpPr>
          <p:cNvPr id="8" name="Freeform 8"/>
          <p:cNvSpPr/>
          <p:nvPr/>
        </p:nvSpPr>
        <p:spPr>
          <a:xfrm flipH="1">
            <a:off x="14080253" y="-145242"/>
            <a:ext cx="5794959" cy="3093059"/>
          </a:xfrm>
          <a:custGeom>
            <a:avLst/>
            <a:gdLst/>
            <a:ahLst/>
            <a:cxnLst/>
            <a:rect l="l" t="t" r="r" b="b"/>
            <a:pathLst>
              <a:path w="5794959" h="3093059">
                <a:moveTo>
                  <a:pt x="5794959" y="0"/>
                </a:moveTo>
                <a:lnTo>
                  <a:pt x="0" y="0"/>
                </a:lnTo>
                <a:lnTo>
                  <a:pt x="0" y="3093059"/>
                </a:lnTo>
                <a:lnTo>
                  <a:pt x="5794959" y="3093059"/>
                </a:lnTo>
                <a:lnTo>
                  <a:pt x="5794959"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9" name="Freeform 9"/>
          <p:cNvSpPr/>
          <p:nvPr/>
        </p:nvSpPr>
        <p:spPr>
          <a:xfrm>
            <a:off x="12012503" y="2213420"/>
            <a:ext cx="5997911" cy="4698290"/>
          </a:xfrm>
          <a:custGeom>
            <a:avLst/>
            <a:gdLst/>
            <a:ahLst/>
            <a:cxnLst/>
            <a:rect l="l" t="t" r="r" b="b"/>
            <a:pathLst>
              <a:path w="5997911" h="4698290">
                <a:moveTo>
                  <a:pt x="0" y="0"/>
                </a:moveTo>
                <a:lnTo>
                  <a:pt x="5997912" y="0"/>
                </a:lnTo>
                <a:lnTo>
                  <a:pt x="5997912" y="4698290"/>
                </a:lnTo>
                <a:lnTo>
                  <a:pt x="0" y="4698290"/>
                </a:lnTo>
                <a:lnTo>
                  <a:pt x="0" y="0"/>
                </a:lnTo>
                <a:close/>
              </a:path>
            </a:pathLst>
          </a:custGeom>
          <a:blipFill>
            <a:blip r:embed="rId4"/>
            <a:stretch>
              <a:fillRect l="-13237" r="-9014"/>
            </a:stretch>
          </a:blipFill>
        </p:spPr>
      </p:sp>
      <p:sp>
        <p:nvSpPr>
          <p:cNvPr id="10" name="Freeform 10"/>
          <p:cNvSpPr/>
          <p:nvPr/>
        </p:nvSpPr>
        <p:spPr>
          <a:xfrm rot="2351785">
            <a:off x="11734483" y="2269389"/>
            <a:ext cx="2078971" cy="2661083"/>
          </a:xfrm>
          <a:custGeom>
            <a:avLst/>
            <a:gdLst/>
            <a:ahLst/>
            <a:cxnLst/>
            <a:rect l="l" t="t" r="r" b="b"/>
            <a:pathLst>
              <a:path w="2078971" h="2661083">
                <a:moveTo>
                  <a:pt x="0" y="0"/>
                </a:moveTo>
                <a:lnTo>
                  <a:pt x="2078971" y="0"/>
                </a:lnTo>
                <a:lnTo>
                  <a:pt x="2078971" y="2661083"/>
                </a:lnTo>
                <a:lnTo>
                  <a:pt x="0" y="2661083"/>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sp>
      <p:sp>
        <p:nvSpPr>
          <p:cNvPr id="11" name="Freeform 11"/>
          <p:cNvSpPr/>
          <p:nvPr/>
        </p:nvSpPr>
        <p:spPr>
          <a:xfrm>
            <a:off x="8882634" y="7045060"/>
            <a:ext cx="5326458" cy="2996133"/>
          </a:xfrm>
          <a:custGeom>
            <a:avLst/>
            <a:gdLst/>
            <a:ahLst/>
            <a:cxnLst/>
            <a:rect l="l" t="t" r="r" b="b"/>
            <a:pathLst>
              <a:path w="5326458" h="2996133">
                <a:moveTo>
                  <a:pt x="0" y="0"/>
                </a:moveTo>
                <a:lnTo>
                  <a:pt x="5326458" y="0"/>
                </a:lnTo>
                <a:lnTo>
                  <a:pt x="5326458" y="2996133"/>
                </a:lnTo>
                <a:lnTo>
                  <a:pt x="0" y="2996133"/>
                </a:lnTo>
                <a:lnTo>
                  <a:pt x="0" y="0"/>
                </a:lnTo>
                <a:close/>
              </a:path>
            </a:pathLst>
          </a:custGeom>
          <a:blipFill>
            <a:blip r:embed="rId7"/>
            <a:stretch>
              <a:fillRect/>
            </a:stretch>
          </a:blipFill>
        </p:spPr>
      </p:sp>
      <p:sp>
        <p:nvSpPr>
          <p:cNvPr id="12" name="TextBox 12"/>
          <p:cNvSpPr txBox="1"/>
          <p:nvPr/>
        </p:nvSpPr>
        <p:spPr>
          <a:xfrm>
            <a:off x="94756" y="2341724"/>
            <a:ext cx="9709522" cy="1733550"/>
          </a:xfrm>
          <a:prstGeom prst="rect">
            <a:avLst/>
          </a:prstGeom>
        </p:spPr>
        <p:txBody>
          <a:bodyPr lIns="0" tIns="0" rIns="0" bIns="0" rtlCol="0" anchor="t">
            <a:spAutoFit/>
          </a:bodyPr>
          <a:lstStyle/>
          <a:p>
            <a:pPr algn="just">
              <a:lnSpc>
                <a:spcPts val="3360"/>
              </a:lnSpc>
            </a:pPr>
            <a:r>
              <a:rPr lang="en-US" sz="2800">
                <a:solidFill>
                  <a:srgbClr val="000000"/>
                </a:solidFill>
                <a:latin typeface="Avenir"/>
                <a:ea typeface="Avenir"/>
                <a:cs typeface="Avenir"/>
                <a:sym typeface="Avenir"/>
              </a:rPr>
              <a:t>That’s a fair question! </a:t>
            </a:r>
          </a:p>
          <a:p>
            <a:pPr algn="just">
              <a:lnSpc>
                <a:spcPts val="3360"/>
              </a:lnSpc>
            </a:pPr>
            <a:endParaRPr lang="en-US" sz="2800">
              <a:solidFill>
                <a:srgbClr val="000000"/>
              </a:solidFill>
              <a:latin typeface="Avenir"/>
              <a:ea typeface="Avenir"/>
              <a:cs typeface="Avenir"/>
              <a:sym typeface="Avenir"/>
            </a:endParaRPr>
          </a:p>
          <a:p>
            <a:pPr algn="just">
              <a:lnSpc>
                <a:spcPts val="3360"/>
              </a:lnSpc>
            </a:pPr>
            <a:r>
              <a:rPr lang="en-US" sz="2800">
                <a:solidFill>
                  <a:srgbClr val="000000"/>
                </a:solidFill>
                <a:latin typeface="Avenir"/>
                <a:ea typeface="Avenir"/>
                <a:cs typeface="Avenir"/>
                <a:sym typeface="Avenir"/>
              </a:rPr>
              <a:t>Well, the answer is in what the Blessed Virgin said when she appeared to Bernadette...</a:t>
            </a:r>
          </a:p>
        </p:txBody>
      </p:sp>
      <p:sp>
        <p:nvSpPr>
          <p:cNvPr id="13" name="TextBox 13"/>
          <p:cNvSpPr txBox="1"/>
          <p:nvPr/>
        </p:nvSpPr>
        <p:spPr>
          <a:xfrm>
            <a:off x="2102394" y="261839"/>
            <a:ext cx="11703444" cy="1818231"/>
          </a:xfrm>
          <a:prstGeom prst="rect">
            <a:avLst/>
          </a:prstGeom>
        </p:spPr>
        <p:txBody>
          <a:bodyPr lIns="0" tIns="0" rIns="0" bIns="0" rtlCol="0" anchor="t">
            <a:spAutoFit/>
          </a:bodyPr>
          <a:lstStyle/>
          <a:p>
            <a:pPr algn="l">
              <a:lnSpc>
                <a:spcPts val="7032"/>
              </a:lnSpc>
            </a:pPr>
            <a:r>
              <a:rPr lang="en-US" sz="7103" b="1">
                <a:solidFill>
                  <a:srgbClr val="000000"/>
                </a:solidFill>
                <a:latin typeface="Bricolage Grotesque Bold"/>
                <a:ea typeface="Bricolage Grotesque Bold"/>
                <a:cs typeface="Bricolage Grotesque Bold"/>
                <a:sym typeface="Bricolage Grotesque Bold"/>
              </a:rPr>
              <a:t>SO WHAT HAS THAT GOT TO DO WITH ME??!</a:t>
            </a:r>
          </a:p>
        </p:txBody>
      </p:sp>
      <p:sp>
        <p:nvSpPr>
          <p:cNvPr id="14" name="TextBox 14"/>
          <p:cNvSpPr txBox="1"/>
          <p:nvPr/>
        </p:nvSpPr>
        <p:spPr>
          <a:xfrm>
            <a:off x="251267" y="4592348"/>
            <a:ext cx="8437151" cy="4248150"/>
          </a:xfrm>
          <a:prstGeom prst="rect">
            <a:avLst/>
          </a:prstGeom>
        </p:spPr>
        <p:txBody>
          <a:bodyPr lIns="0" tIns="0" rIns="0" bIns="0" rtlCol="0" anchor="t">
            <a:spAutoFit/>
          </a:bodyPr>
          <a:lstStyle/>
          <a:p>
            <a:pPr algn="ctr">
              <a:lnSpc>
                <a:spcPts val="3359"/>
              </a:lnSpc>
            </a:pPr>
            <a:r>
              <a:rPr lang="en-US" sz="2799">
                <a:solidFill>
                  <a:srgbClr val="000000"/>
                </a:solidFill>
                <a:latin typeface="Avenir"/>
                <a:ea typeface="Avenir"/>
                <a:cs typeface="Avenir"/>
                <a:sym typeface="Avenir"/>
              </a:rPr>
              <a:t>Our Lady told Bernadette to dig a hole in the ground. When Bernadette did this, water started to flow from the hole.</a:t>
            </a:r>
          </a:p>
          <a:p>
            <a:pPr algn="ctr">
              <a:lnSpc>
                <a:spcPts val="3359"/>
              </a:lnSpc>
            </a:pPr>
            <a:endParaRPr lang="en-US" sz="2799">
              <a:solidFill>
                <a:srgbClr val="000000"/>
              </a:solidFill>
              <a:latin typeface="Avenir"/>
              <a:ea typeface="Avenir"/>
              <a:cs typeface="Avenir"/>
              <a:sym typeface="Avenir"/>
            </a:endParaRPr>
          </a:p>
          <a:p>
            <a:pPr algn="ctr">
              <a:lnSpc>
                <a:spcPts val="3359"/>
              </a:lnSpc>
            </a:pPr>
            <a:r>
              <a:rPr lang="en-US" sz="2799">
                <a:solidFill>
                  <a:srgbClr val="000000"/>
                </a:solidFill>
                <a:latin typeface="Avenir"/>
                <a:ea typeface="Avenir"/>
                <a:cs typeface="Avenir"/>
                <a:sym typeface="Avenir"/>
              </a:rPr>
              <a:t>Mary asked that people go to Lourdes to drink that water and bathe in it.</a:t>
            </a:r>
          </a:p>
          <a:p>
            <a:pPr algn="ctr">
              <a:lnSpc>
                <a:spcPts val="3359"/>
              </a:lnSpc>
            </a:pPr>
            <a:endParaRPr lang="en-US" sz="2799">
              <a:solidFill>
                <a:srgbClr val="000000"/>
              </a:solidFill>
              <a:latin typeface="Avenir"/>
              <a:ea typeface="Avenir"/>
              <a:cs typeface="Avenir"/>
              <a:sym typeface="Avenir"/>
            </a:endParaRPr>
          </a:p>
          <a:p>
            <a:pPr algn="ctr">
              <a:lnSpc>
                <a:spcPts val="3359"/>
              </a:lnSpc>
            </a:pPr>
            <a:r>
              <a:rPr lang="en-US" sz="2799">
                <a:solidFill>
                  <a:srgbClr val="000000"/>
                </a:solidFill>
                <a:latin typeface="Avenir"/>
                <a:ea typeface="Avenir"/>
                <a:cs typeface="Avenir"/>
                <a:sym typeface="Avenir"/>
              </a:rPr>
              <a:t>When people started to go to Lourdes to drink the water there began to be miraculous cures of illnesses.</a:t>
            </a:r>
          </a:p>
        </p:txBody>
      </p:sp>
      <p:grpSp>
        <p:nvGrpSpPr>
          <p:cNvPr id="15" name="Group 15"/>
          <p:cNvGrpSpPr/>
          <p:nvPr/>
        </p:nvGrpSpPr>
        <p:grpSpPr>
          <a:xfrm>
            <a:off x="9050065" y="3813935"/>
            <a:ext cx="5030188" cy="2679498"/>
            <a:chOff x="0" y="0"/>
            <a:chExt cx="6706917" cy="3572664"/>
          </a:xfrm>
        </p:grpSpPr>
        <p:grpSp>
          <p:nvGrpSpPr>
            <p:cNvPr id="16" name="Group 16"/>
            <p:cNvGrpSpPr/>
            <p:nvPr/>
          </p:nvGrpSpPr>
          <p:grpSpPr>
            <a:xfrm rot="563154">
              <a:off x="166705" y="502519"/>
              <a:ext cx="6373507" cy="2567626"/>
              <a:chOff x="0" y="0"/>
              <a:chExt cx="1258964" cy="507185"/>
            </a:xfrm>
          </p:grpSpPr>
          <p:sp>
            <p:nvSpPr>
              <p:cNvPr id="17" name="Freeform 17"/>
              <p:cNvSpPr/>
              <p:nvPr/>
            </p:nvSpPr>
            <p:spPr>
              <a:xfrm>
                <a:off x="0" y="0"/>
                <a:ext cx="1258964" cy="507185"/>
              </a:xfrm>
              <a:custGeom>
                <a:avLst/>
                <a:gdLst/>
                <a:ahLst/>
                <a:cxnLst/>
                <a:rect l="l" t="t" r="r" b="b"/>
                <a:pathLst>
                  <a:path w="1258964" h="507185">
                    <a:moveTo>
                      <a:pt x="82600" y="0"/>
                    </a:moveTo>
                    <a:lnTo>
                      <a:pt x="1176365" y="0"/>
                    </a:lnTo>
                    <a:cubicBezTo>
                      <a:pt x="1198271" y="0"/>
                      <a:pt x="1219281" y="8702"/>
                      <a:pt x="1234771" y="24193"/>
                    </a:cubicBezTo>
                    <a:cubicBezTo>
                      <a:pt x="1250262" y="39683"/>
                      <a:pt x="1258964" y="60693"/>
                      <a:pt x="1258964" y="82600"/>
                    </a:cubicBezTo>
                    <a:lnTo>
                      <a:pt x="1258964" y="424586"/>
                    </a:lnTo>
                    <a:cubicBezTo>
                      <a:pt x="1258964" y="446492"/>
                      <a:pt x="1250262" y="467502"/>
                      <a:pt x="1234771" y="482992"/>
                    </a:cubicBezTo>
                    <a:cubicBezTo>
                      <a:pt x="1219281" y="498483"/>
                      <a:pt x="1198271" y="507185"/>
                      <a:pt x="1176365" y="507185"/>
                    </a:cubicBezTo>
                    <a:lnTo>
                      <a:pt x="82600" y="507185"/>
                    </a:lnTo>
                    <a:cubicBezTo>
                      <a:pt x="60693" y="507185"/>
                      <a:pt x="39683" y="498483"/>
                      <a:pt x="24193" y="482992"/>
                    </a:cubicBezTo>
                    <a:cubicBezTo>
                      <a:pt x="8702" y="467502"/>
                      <a:pt x="0" y="446492"/>
                      <a:pt x="0" y="424586"/>
                    </a:cubicBezTo>
                    <a:lnTo>
                      <a:pt x="0" y="82600"/>
                    </a:lnTo>
                    <a:cubicBezTo>
                      <a:pt x="0" y="60693"/>
                      <a:pt x="8702" y="39683"/>
                      <a:pt x="24193" y="24193"/>
                    </a:cubicBezTo>
                    <a:cubicBezTo>
                      <a:pt x="39683" y="8702"/>
                      <a:pt x="60693" y="0"/>
                      <a:pt x="82600" y="0"/>
                    </a:cubicBezTo>
                    <a:close/>
                  </a:path>
                </a:pathLst>
              </a:custGeom>
              <a:solidFill>
                <a:srgbClr val="262A2E"/>
              </a:solidFill>
            </p:spPr>
          </p:sp>
          <p:sp>
            <p:nvSpPr>
              <p:cNvPr id="18" name="TextBox 18"/>
              <p:cNvSpPr txBox="1"/>
              <p:nvPr/>
            </p:nvSpPr>
            <p:spPr>
              <a:xfrm>
                <a:off x="0" y="-38100"/>
                <a:ext cx="1258964" cy="545285"/>
              </a:xfrm>
              <a:prstGeom prst="rect">
                <a:avLst/>
              </a:prstGeom>
            </p:spPr>
            <p:txBody>
              <a:bodyPr lIns="50800" tIns="50800" rIns="50800" bIns="50800" rtlCol="0" anchor="ctr"/>
              <a:lstStyle/>
              <a:p>
                <a:pPr algn="ctr">
                  <a:lnSpc>
                    <a:spcPts val="2659"/>
                  </a:lnSpc>
                </a:pPr>
                <a:endParaRPr/>
              </a:p>
            </p:txBody>
          </p:sp>
        </p:grpSp>
        <p:sp>
          <p:nvSpPr>
            <p:cNvPr id="19" name="TextBox 19"/>
            <p:cNvSpPr txBox="1"/>
            <p:nvPr/>
          </p:nvSpPr>
          <p:spPr>
            <a:xfrm rot="523026">
              <a:off x="239249" y="766698"/>
              <a:ext cx="6166815" cy="1974452"/>
            </a:xfrm>
            <a:prstGeom prst="rect">
              <a:avLst/>
            </a:prstGeom>
          </p:spPr>
          <p:txBody>
            <a:bodyPr lIns="0" tIns="0" rIns="0" bIns="0" rtlCol="0" anchor="t">
              <a:spAutoFit/>
            </a:bodyPr>
            <a:lstStyle/>
            <a:p>
              <a:pPr algn="ctr">
                <a:lnSpc>
                  <a:spcPts val="2987"/>
                </a:lnSpc>
              </a:pPr>
              <a:r>
                <a:rPr lang="en-US" sz="2133">
                  <a:solidFill>
                    <a:srgbClr val="DDBC36"/>
                  </a:solidFill>
                  <a:latin typeface="Magnolia Script"/>
                  <a:ea typeface="Magnolia Script"/>
                  <a:cs typeface="Magnolia Script"/>
                  <a:sym typeface="Magnolia Script"/>
                </a:rPr>
                <a:t>This is called the Grotto - and is where we believe Mary appeared to Bernadette. You can see the statue in the alcove where Mary appeared.</a:t>
              </a:r>
            </a:p>
          </p:txBody>
        </p:sp>
      </p:grpSp>
      <p:grpSp>
        <p:nvGrpSpPr>
          <p:cNvPr id="20" name="Group 20"/>
          <p:cNvGrpSpPr/>
          <p:nvPr/>
        </p:nvGrpSpPr>
        <p:grpSpPr>
          <a:xfrm rot="563154">
            <a:off x="13342507" y="7741836"/>
            <a:ext cx="4780130" cy="1431072"/>
            <a:chOff x="0" y="0"/>
            <a:chExt cx="1258964" cy="376908"/>
          </a:xfrm>
        </p:grpSpPr>
        <p:sp>
          <p:nvSpPr>
            <p:cNvPr id="21" name="Freeform 21"/>
            <p:cNvSpPr/>
            <p:nvPr/>
          </p:nvSpPr>
          <p:spPr>
            <a:xfrm>
              <a:off x="0" y="0"/>
              <a:ext cx="1258964" cy="376908"/>
            </a:xfrm>
            <a:custGeom>
              <a:avLst/>
              <a:gdLst/>
              <a:ahLst/>
              <a:cxnLst/>
              <a:rect l="l" t="t" r="r" b="b"/>
              <a:pathLst>
                <a:path w="1258964" h="376908">
                  <a:moveTo>
                    <a:pt x="82600" y="0"/>
                  </a:moveTo>
                  <a:lnTo>
                    <a:pt x="1176365" y="0"/>
                  </a:lnTo>
                  <a:cubicBezTo>
                    <a:pt x="1198271" y="0"/>
                    <a:pt x="1219281" y="8702"/>
                    <a:pt x="1234771" y="24193"/>
                  </a:cubicBezTo>
                  <a:cubicBezTo>
                    <a:pt x="1250262" y="39683"/>
                    <a:pt x="1258964" y="60693"/>
                    <a:pt x="1258964" y="82600"/>
                  </a:cubicBezTo>
                  <a:lnTo>
                    <a:pt x="1258964" y="294308"/>
                  </a:lnTo>
                  <a:cubicBezTo>
                    <a:pt x="1258964" y="316215"/>
                    <a:pt x="1250262" y="337224"/>
                    <a:pt x="1234771" y="352715"/>
                  </a:cubicBezTo>
                  <a:cubicBezTo>
                    <a:pt x="1219281" y="368205"/>
                    <a:pt x="1198271" y="376908"/>
                    <a:pt x="1176365" y="376908"/>
                  </a:cubicBezTo>
                  <a:lnTo>
                    <a:pt x="82600" y="376908"/>
                  </a:lnTo>
                  <a:cubicBezTo>
                    <a:pt x="60693" y="376908"/>
                    <a:pt x="39683" y="368205"/>
                    <a:pt x="24193" y="352715"/>
                  </a:cubicBezTo>
                  <a:cubicBezTo>
                    <a:pt x="8702" y="337224"/>
                    <a:pt x="0" y="316215"/>
                    <a:pt x="0" y="294308"/>
                  </a:cubicBezTo>
                  <a:lnTo>
                    <a:pt x="0" y="82600"/>
                  </a:lnTo>
                  <a:cubicBezTo>
                    <a:pt x="0" y="60693"/>
                    <a:pt x="8702" y="39683"/>
                    <a:pt x="24193" y="24193"/>
                  </a:cubicBezTo>
                  <a:cubicBezTo>
                    <a:pt x="39683" y="8702"/>
                    <a:pt x="60693" y="0"/>
                    <a:pt x="82600" y="0"/>
                  </a:cubicBezTo>
                  <a:close/>
                </a:path>
              </a:pathLst>
            </a:custGeom>
            <a:solidFill>
              <a:srgbClr val="262A2E"/>
            </a:solidFill>
          </p:spPr>
        </p:sp>
        <p:sp>
          <p:nvSpPr>
            <p:cNvPr id="22" name="TextBox 22"/>
            <p:cNvSpPr txBox="1"/>
            <p:nvPr/>
          </p:nvSpPr>
          <p:spPr>
            <a:xfrm>
              <a:off x="0" y="-38100"/>
              <a:ext cx="1258964" cy="415008"/>
            </a:xfrm>
            <a:prstGeom prst="rect">
              <a:avLst/>
            </a:prstGeom>
          </p:spPr>
          <p:txBody>
            <a:bodyPr lIns="50800" tIns="50800" rIns="50800" bIns="50800" rtlCol="0" anchor="ctr"/>
            <a:lstStyle/>
            <a:p>
              <a:pPr algn="ctr">
                <a:lnSpc>
                  <a:spcPts val="2659"/>
                </a:lnSpc>
              </a:pPr>
              <a:endParaRPr/>
            </a:p>
          </p:txBody>
        </p:sp>
      </p:grpSp>
      <p:sp>
        <p:nvSpPr>
          <p:cNvPr id="23" name="TextBox 23"/>
          <p:cNvSpPr txBox="1"/>
          <p:nvPr/>
        </p:nvSpPr>
        <p:spPr>
          <a:xfrm rot="523026">
            <a:off x="13422903" y="7861255"/>
            <a:ext cx="4625111" cy="1113748"/>
          </a:xfrm>
          <a:prstGeom prst="rect">
            <a:avLst/>
          </a:prstGeom>
        </p:spPr>
        <p:txBody>
          <a:bodyPr lIns="0" tIns="0" rIns="0" bIns="0" rtlCol="0" anchor="t">
            <a:spAutoFit/>
          </a:bodyPr>
          <a:lstStyle/>
          <a:p>
            <a:pPr algn="ctr">
              <a:lnSpc>
                <a:spcPts val="2987"/>
              </a:lnSpc>
            </a:pPr>
            <a:r>
              <a:rPr lang="en-US" sz="2133">
                <a:solidFill>
                  <a:srgbClr val="DDBC36"/>
                </a:solidFill>
                <a:latin typeface="Magnolia Script"/>
                <a:ea typeface="Magnolia Script"/>
                <a:cs typeface="Magnolia Script"/>
                <a:sym typeface="Magnolia Script"/>
              </a:rPr>
              <a:t>And this is the spring of water that Bernadette found. This is at the back of the cave.</a:t>
            </a:r>
          </a:p>
        </p:txBody>
      </p:sp>
      <p:sp>
        <p:nvSpPr>
          <p:cNvPr id="24" name="Freeform 24"/>
          <p:cNvSpPr/>
          <p:nvPr/>
        </p:nvSpPr>
        <p:spPr>
          <a:xfrm rot="-9014382">
            <a:off x="13003943" y="8164973"/>
            <a:ext cx="1603789" cy="2052850"/>
          </a:xfrm>
          <a:custGeom>
            <a:avLst/>
            <a:gdLst/>
            <a:ahLst/>
            <a:cxnLst/>
            <a:rect l="l" t="t" r="r" b="b"/>
            <a:pathLst>
              <a:path w="1603789" h="2052850">
                <a:moveTo>
                  <a:pt x="0" y="0"/>
                </a:moveTo>
                <a:lnTo>
                  <a:pt x="1603789" y="0"/>
                </a:lnTo>
                <a:lnTo>
                  <a:pt x="1603789" y="2052850"/>
                </a:lnTo>
                <a:lnTo>
                  <a:pt x="0" y="2052850"/>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sp>
      <p:sp>
        <p:nvSpPr>
          <p:cNvPr id="25" name="TextBox 25"/>
          <p:cNvSpPr txBox="1"/>
          <p:nvPr/>
        </p:nvSpPr>
        <p:spPr>
          <a:xfrm>
            <a:off x="94756" y="9000658"/>
            <a:ext cx="8593662" cy="1038225"/>
          </a:xfrm>
          <a:prstGeom prst="rect">
            <a:avLst/>
          </a:prstGeom>
        </p:spPr>
        <p:txBody>
          <a:bodyPr lIns="0" tIns="0" rIns="0" bIns="0" rtlCol="0" anchor="t">
            <a:spAutoFit/>
          </a:bodyPr>
          <a:lstStyle/>
          <a:p>
            <a:pPr algn="ctr">
              <a:lnSpc>
                <a:spcPts val="3839"/>
              </a:lnSpc>
            </a:pPr>
            <a:r>
              <a:rPr lang="en-US" sz="3199" b="1">
                <a:solidFill>
                  <a:srgbClr val="000000"/>
                </a:solidFill>
                <a:latin typeface="Avenir Bold"/>
                <a:ea typeface="Avenir Bold"/>
                <a:cs typeface="Avenir Bold"/>
                <a:sym typeface="Avenir Bold"/>
              </a:rPr>
              <a:t>Lourdes became a place where miracles happened!</a:t>
            </a:r>
          </a:p>
        </p:txBody>
      </p:sp>
      <p:sp>
        <p:nvSpPr>
          <p:cNvPr id="26" name="Freeform 26"/>
          <p:cNvSpPr/>
          <p:nvPr/>
        </p:nvSpPr>
        <p:spPr>
          <a:xfrm>
            <a:off x="372424" y="239480"/>
            <a:ext cx="1312551" cy="1026177"/>
          </a:xfrm>
          <a:custGeom>
            <a:avLst/>
            <a:gdLst/>
            <a:ahLst/>
            <a:cxnLst/>
            <a:rect l="l" t="t" r="r" b="b"/>
            <a:pathLst>
              <a:path w="1312551" h="1026177">
                <a:moveTo>
                  <a:pt x="0" y="0"/>
                </a:moveTo>
                <a:lnTo>
                  <a:pt x="1312552" y="0"/>
                </a:lnTo>
                <a:lnTo>
                  <a:pt x="1312552" y="1026176"/>
                </a:lnTo>
                <a:lnTo>
                  <a:pt x="0" y="1026176"/>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0" y="48194"/>
            <a:ext cx="10894078" cy="7473049"/>
            <a:chOff x="0" y="0"/>
            <a:chExt cx="5869208" cy="4026121"/>
          </a:xfrm>
        </p:grpSpPr>
        <p:sp>
          <p:nvSpPr>
            <p:cNvPr id="3" name="Freeform 3"/>
            <p:cNvSpPr/>
            <p:nvPr/>
          </p:nvSpPr>
          <p:spPr>
            <a:xfrm>
              <a:off x="0" y="0"/>
              <a:ext cx="5869208" cy="4026121"/>
            </a:xfrm>
            <a:custGeom>
              <a:avLst/>
              <a:gdLst/>
              <a:ahLst/>
              <a:cxnLst/>
              <a:rect l="l" t="t" r="r" b="b"/>
              <a:pathLst>
                <a:path w="5869208" h="4026121">
                  <a:moveTo>
                    <a:pt x="0" y="0"/>
                  </a:moveTo>
                  <a:lnTo>
                    <a:pt x="5869208" y="0"/>
                  </a:lnTo>
                  <a:lnTo>
                    <a:pt x="5869208" y="4026121"/>
                  </a:lnTo>
                  <a:lnTo>
                    <a:pt x="0" y="4026121"/>
                  </a:lnTo>
                  <a:close/>
                </a:path>
              </a:pathLst>
            </a:custGeom>
            <a:solidFill>
              <a:srgbClr val="FFDE59"/>
            </a:solidFill>
          </p:spPr>
        </p:sp>
        <p:sp>
          <p:nvSpPr>
            <p:cNvPr id="4" name="TextBox 4"/>
            <p:cNvSpPr txBox="1"/>
            <p:nvPr/>
          </p:nvSpPr>
          <p:spPr>
            <a:xfrm>
              <a:off x="0" y="-38100"/>
              <a:ext cx="5869208" cy="4064221"/>
            </a:xfrm>
            <a:prstGeom prst="rect">
              <a:avLst/>
            </a:prstGeom>
          </p:spPr>
          <p:txBody>
            <a:bodyPr lIns="50800" tIns="50800" rIns="50800" bIns="50800" rtlCol="0" anchor="ctr"/>
            <a:lstStyle/>
            <a:p>
              <a:pPr algn="ctr">
                <a:lnSpc>
                  <a:spcPts val="2659"/>
                </a:lnSpc>
                <a:spcBef>
                  <a:spcPct val="0"/>
                </a:spcBef>
              </a:pPr>
              <a:endParaRPr/>
            </a:p>
          </p:txBody>
        </p:sp>
      </p:grpSp>
      <p:sp>
        <p:nvSpPr>
          <p:cNvPr id="5" name="TextBox 5"/>
          <p:cNvSpPr txBox="1"/>
          <p:nvPr/>
        </p:nvSpPr>
        <p:spPr>
          <a:xfrm>
            <a:off x="7720104" y="2715737"/>
            <a:ext cx="10005095" cy="3333750"/>
          </a:xfrm>
          <a:prstGeom prst="rect">
            <a:avLst/>
          </a:prstGeom>
        </p:spPr>
        <p:txBody>
          <a:bodyPr lIns="0" tIns="0" rIns="0" bIns="0" rtlCol="0" anchor="t">
            <a:spAutoFit/>
          </a:bodyPr>
          <a:lstStyle/>
          <a:p>
            <a:pPr algn="l">
              <a:lnSpc>
                <a:spcPts val="3239"/>
              </a:lnSpc>
            </a:pPr>
            <a:r>
              <a:rPr lang="en-US" sz="2699">
                <a:solidFill>
                  <a:srgbClr val="000000"/>
                </a:solidFill>
                <a:latin typeface="Avenir"/>
                <a:ea typeface="Avenir"/>
                <a:cs typeface="Avenir"/>
                <a:sym typeface="Avenir"/>
              </a:rPr>
              <a:t>Ok, well over time more and more people made the pilgrimage to Lourdes.</a:t>
            </a:r>
          </a:p>
          <a:p>
            <a:pPr algn="l">
              <a:lnSpc>
                <a:spcPts val="3239"/>
              </a:lnSpc>
            </a:pPr>
            <a:endParaRPr lang="en-US" sz="2699">
              <a:solidFill>
                <a:srgbClr val="000000"/>
              </a:solidFill>
              <a:latin typeface="Avenir"/>
              <a:ea typeface="Avenir"/>
              <a:cs typeface="Avenir"/>
              <a:sym typeface="Avenir"/>
            </a:endParaRPr>
          </a:p>
          <a:p>
            <a:pPr algn="l">
              <a:lnSpc>
                <a:spcPts val="3239"/>
              </a:lnSpc>
            </a:pPr>
            <a:endParaRPr lang="en-US" sz="2699">
              <a:solidFill>
                <a:srgbClr val="000000"/>
              </a:solidFill>
              <a:latin typeface="Avenir"/>
              <a:ea typeface="Avenir"/>
              <a:cs typeface="Avenir"/>
              <a:sym typeface="Avenir"/>
            </a:endParaRPr>
          </a:p>
          <a:p>
            <a:pPr algn="l">
              <a:lnSpc>
                <a:spcPts val="3239"/>
              </a:lnSpc>
            </a:pPr>
            <a:endParaRPr lang="en-US" sz="2699">
              <a:solidFill>
                <a:srgbClr val="000000"/>
              </a:solidFill>
              <a:latin typeface="Avenir"/>
              <a:ea typeface="Avenir"/>
              <a:cs typeface="Avenir"/>
              <a:sym typeface="Avenir"/>
            </a:endParaRPr>
          </a:p>
          <a:p>
            <a:pPr algn="l">
              <a:lnSpc>
                <a:spcPts val="3239"/>
              </a:lnSpc>
            </a:pPr>
            <a:r>
              <a:rPr lang="en-US" sz="2699">
                <a:solidFill>
                  <a:srgbClr val="000000"/>
                </a:solidFill>
                <a:latin typeface="Avenir"/>
                <a:ea typeface="Avenir"/>
                <a:cs typeface="Avenir"/>
                <a:sym typeface="Avenir"/>
              </a:rPr>
              <a:t>Many people go to Lourdes to drink the holy water that Bernadette found. And some of those people might need a little extra help while they are in Lourdes.</a:t>
            </a:r>
          </a:p>
        </p:txBody>
      </p:sp>
      <p:sp>
        <p:nvSpPr>
          <p:cNvPr id="6" name="Freeform 6"/>
          <p:cNvSpPr/>
          <p:nvPr/>
        </p:nvSpPr>
        <p:spPr>
          <a:xfrm rot="-5400000" flipH="1" flipV="1">
            <a:off x="15034722" y="8070932"/>
            <a:ext cx="4449155" cy="2374736"/>
          </a:xfrm>
          <a:custGeom>
            <a:avLst/>
            <a:gdLst/>
            <a:ahLst/>
            <a:cxnLst/>
            <a:rect l="l" t="t" r="r" b="b"/>
            <a:pathLst>
              <a:path w="4449155" h="2374736">
                <a:moveTo>
                  <a:pt x="4449156" y="2374736"/>
                </a:moveTo>
                <a:lnTo>
                  <a:pt x="0" y="2374736"/>
                </a:lnTo>
                <a:lnTo>
                  <a:pt x="0" y="0"/>
                </a:lnTo>
                <a:lnTo>
                  <a:pt x="4449156" y="0"/>
                </a:lnTo>
                <a:lnTo>
                  <a:pt x="4449156" y="2374736"/>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7" name="Freeform 7"/>
          <p:cNvSpPr/>
          <p:nvPr/>
        </p:nvSpPr>
        <p:spPr>
          <a:xfrm>
            <a:off x="329696" y="357781"/>
            <a:ext cx="6675389" cy="8900519"/>
          </a:xfrm>
          <a:custGeom>
            <a:avLst/>
            <a:gdLst/>
            <a:ahLst/>
            <a:cxnLst/>
            <a:rect l="l" t="t" r="r" b="b"/>
            <a:pathLst>
              <a:path w="6675389" h="8900519">
                <a:moveTo>
                  <a:pt x="0" y="0"/>
                </a:moveTo>
                <a:lnTo>
                  <a:pt x="6675389" y="0"/>
                </a:lnTo>
                <a:lnTo>
                  <a:pt x="6675389" y="8900519"/>
                </a:lnTo>
                <a:lnTo>
                  <a:pt x="0" y="8900519"/>
                </a:lnTo>
                <a:lnTo>
                  <a:pt x="0" y="0"/>
                </a:lnTo>
                <a:close/>
              </a:path>
            </a:pathLst>
          </a:custGeom>
          <a:blipFill>
            <a:blip r:embed="rId4"/>
            <a:stretch>
              <a:fillRect/>
            </a:stretch>
          </a:blipFill>
        </p:spPr>
      </p:sp>
      <p:sp>
        <p:nvSpPr>
          <p:cNvPr id="8" name="TextBox 8"/>
          <p:cNvSpPr txBox="1"/>
          <p:nvPr/>
        </p:nvSpPr>
        <p:spPr>
          <a:xfrm>
            <a:off x="7815586" y="492392"/>
            <a:ext cx="9780979" cy="1720316"/>
          </a:xfrm>
          <a:prstGeom prst="rect">
            <a:avLst/>
          </a:prstGeom>
        </p:spPr>
        <p:txBody>
          <a:bodyPr lIns="0" tIns="0" rIns="0" bIns="0" rtlCol="0" anchor="t">
            <a:spAutoFit/>
          </a:bodyPr>
          <a:lstStyle/>
          <a:p>
            <a:pPr algn="r">
              <a:lnSpc>
                <a:spcPts val="4458"/>
              </a:lnSpc>
            </a:pPr>
            <a:r>
              <a:rPr lang="en-US" sz="4503" b="1">
                <a:solidFill>
                  <a:srgbClr val="000000"/>
                </a:solidFill>
                <a:latin typeface="Bricolage Grotesque Bold"/>
                <a:ea typeface="Bricolage Grotesque Bold"/>
                <a:cs typeface="Bricolage Grotesque Bold"/>
                <a:sym typeface="Bricolage Grotesque Bold"/>
              </a:rPr>
              <a:t>THAT’S ALL WELL AND GOOD BUT I STILL DON’T SEE WHAT THIS HAS GOT TO DO WITH ME...</a:t>
            </a:r>
          </a:p>
        </p:txBody>
      </p:sp>
      <p:sp>
        <p:nvSpPr>
          <p:cNvPr id="9" name="TextBox 9"/>
          <p:cNvSpPr txBox="1"/>
          <p:nvPr/>
        </p:nvSpPr>
        <p:spPr>
          <a:xfrm>
            <a:off x="7984086" y="6697187"/>
            <a:ext cx="8287010" cy="1158341"/>
          </a:xfrm>
          <a:prstGeom prst="rect">
            <a:avLst/>
          </a:prstGeom>
        </p:spPr>
        <p:txBody>
          <a:bodyPr lIns="0" tIns="0" rIns="0" bIns="0" rtlCol="0" anchor="t">
            <a:spAutoFit/>
          </a:bodyPr>
          <a:lstStyle/>
          <a:p>
            <a:pPr algn="l">
              <a:lnSpc>
                <a:spcPts val="4458"/>
              </a:lnSpc>
            </a:pPr>
            <a:r>
              <a:rPr lang="en-US" sz="4503" b="1">
                <a:solidFill>
                  <a:srgbClr val="000000"/>
                </a:solidFill>
                <a:latin typeface="Bricolage Grotesque Bold"/>
                <a:ea typeface="Bricolage Grotesque Bold"/>
                <a:cs typeface="Bricolage Grotesque Bold"/>
                <a:sym typeface="Bricolage Grotesque Bold"/>
              </a:rPr>
              <a:t>SO, IT’S A WEEK OF WORK?! </a:t>
            </a:r>
          </a:p>
          <a:p>
            <a:pPr algn="l">
              <a:lnSpc>
                <a:spcPts val="4458"/>
              </a:lnSpc>
            </a:pPr>
            <a:r>
              <a:rPr lang="en-US" sz="4503" b="1">
                <a:solidFill>
                  <a:srgbClr val="000000"/>
                </a:solidFill>
                <a:latin typeface="Bricolage Grotesque Bold"/>
                <a:ea typeface="Bricolage Grotesque Bold"/>
                <a:cs typeface="Bricolage Grotesque Bold"/>
                <a:sym typeface="Bricolage Grotesque Bold"/>
              </a:rPr>
              <a:t>YOU’RE NOT SELLING THIS!!!</a:t>
            </a:r>
          </a:p>
        </p:txBody>
      </p:sp>
      <p:sp>
        <p:nvSpPr>
          <p:cNvPr id="10" name="TextBox 10"/>
          <p:cNvSpPr txBox="1"/>
          <p:nvPr/>
        </p:nvSpPr>
        <p:spPr>
          <a:xfrm>
            <a:off x="8156354" y="8341304"/>
            <a:ext cx="9893748" cy="1762125"/>
          </a:xfrm>
          <a:prstGeom prst="rect">
            <a:avLst/>
          </a:prstGeom>
        </p:spPr>
        <p:txBody>
          <a:bodyPr lIns="0" tIns="0" rIns="0" bIns="0" rtlCol="0" anchor="t">
            <a:spAutoFit/>
          </a:bodyPr>
          <a:lstStyle/>
          <a:p>
            <a:pPr algn="r">
              <a:lnSpc>
                <a:spcPts val="4439"/>
              </a:lnSpc>
            </a:pPr>
            <a:r>
              <a:rPr lang="en-US" sz="3699" b="1">
                <a:solidFill>
                  <a:srgbClr val="8C52FF"/>
                </a:solidFill>
                <a:latin typeface="Avenir Bold"/>
                <a:ea typeface="Avenir Bold"/>
                <a:cs typeface="Avenir Bold"/>
                <a:sym typeface="Avenir Bold"/>
              </a:rPr>
              <a:t>Well, that’s just the backstory - now let us tell you about what the Liverpool Youth Pilgrimage is all about!!!</a:t>
            </a:r>
          </a:p>
        </p:txBody>
      </p:sp>
      <p:grpSp>
        <p:nvGrpSpPr>
          <p:cNvPr id="11" name="Group 11"/>
          <p:cNvGrpSpPr/>
          <p:nvPr/>
        </p:nvGrpSpPr>
        <p:grpSpPr>
          <a:xfrm rot="-1206772">
            <a:off x="10495755" y="3123333"/>
            <a:ext cx="4643593" cy="1493190"/>
            <a:chOff x="0" y="0"/>
            <a:chExt cx="6191457" cy="1990921"/>
          </a:xfrm>
        </p:grpSpPr>
        <p:grpSp>
          <p:nvGrpSpPr>
            <p:cNvPr id="12" name="Group 12"/>
            <p:cNvGrpSpPr/>
            <p:nvPr/>
          </p:nvGrpSpPr>
          <p:grpSpPr>
            <a:xfrm rot="563154">
              <a:off x="41316" y="491375"/>
              <a:ext cx="6108824" cy="1008171"/>
              <a:chOff x="0" y="0"/>
              <a:chExt cx="1258964" cy="207773"/>
            </a:xfrm>
          </p:grpSpPr>
          <p:sp>
            <p:nvSpPr>
              <p:cNvPr id="13" name="Freeform 13"/>
              <p:cNvSpPr/>
              <p:nvPr/>
            </p:nvSpPr>
            <p:spPr>
              <a:xfrm>
                <a:off x="0" y="0"/>
                <a:ext cx="1258964" cy="207773"/>
              </a:xfrm>
              <a:custGeom>
                <a:avLst/>
                <a:gdLst/>
                <a:ahLst/>
                <a:cxnLst/>
                <a:rect l="l" t="t" r="r" b="b"/>
                <a:pathLst>
                  <a:path w="1258964" h="207773">
                    <a:moveTo>
                      <a:pt x="82600" y="0"/>
                    </a:moveTo>
                    <a:lnTo>
                      <a:pt x="1176365" y="0"/>
                    </a:lnTo>
                    <a:cubicBezTo>
                      <a:pt x="1198271" y="0"/>
                      <a:pt x="1219281" y="8702"/>
                      <a:pt x="1234771" y="24193"/>
                    </a:cubicBezTo>
                    <a:cubicBezTo>
                      <a:pt x="1250262" y="39683"/>
                      <a:pt x="1258964" y="60693"/>
                      <a:pt x="1258964" y="82600"/>
                    </a:cubicBezTo>
                    <a:lnTo>
                      <a:pt x="1258964" y="125174"/>
                    </a:lnTo>
                    <a:cubicBezTo>
                      <a:pt x="1258964" y="147080"/>
                      <a:pt x="1250262" y="168090"/>
                      <a:pt x="1234771" y="183580"/>
                    </a:cubicBezTo>
                    <a:cubicBezTo>
                      <a:pt x="1219281" y="199071"/>
                      <a:pt x="1198271" y="207773"/>
                      <a:pt x="1176365" y="207773"/>
                    </a:cubicBezTo>
                    <a:lnTo>
                      <a:pt x="82600" y="207773"/>
                    </a:lnTo>
                    <a:cubicBezTo>
                      <a:pt x="60693" y="207773"/>
                      <a:pt x="39683" y="199071"/>
                      <a:pt x="24193" y="183580"/>
                    </a:cubicBezTo>
                    <a:cubicBezTo>
                      <a:pt x="8702" y="168090"/>
                      <a:pt x="0" y="147080"/>
                      <a:pt x="0" y="125174"/>
                    </a:cubicBezTo>
                    <a:lnTo>
                      <a:pt x="0" y="82600"/>
                    </a:lnTo>
                    <a:cubicBezTo>
                      <a:pt x="0" y="60693"/>
                      <a:pt x="8702" y="39683"/>
                      <a:pt x="24193" y="24193"/>
                    </a:cubicBezTo>
                    <a:cubicBezTo>
                      <a:pt x="39683" y="8702"/>
                      <a:pt x="60693" y="0"/>
                      <a:pt x="82600" y="0"/>
                    </a:cubicBezTo>
                    <a:close/>
                  </a:path>
                </a:pathLst>
              </a:custGeom>
              <a:solidFill>
                <a:srgbClr val="262A2E"/>
              </a:solidFill>
            </p:spPr>
          </p:sp>
          <p:sp>
            <p:nvSpPr>
              <p:cNvPr id="14" name="TextBox 14"/>
              <p:cNvSpPr txBox="1"/>
              <p:nvPr/>
            </p:nvSpPr>
            <p:spPr>
              <a:xfrm>
                <a:off x="0" y="-38100"/>
                <a:ext cx="1258964" cy="245873"/>
              </a:xfrm>
              <a:prstGeom prst="rect">
                <a:avLst/>
              </a:prstGeom>
            </p:spPr>
            <p:txBody>
              <a:bodyPr lIns="50800" tIns="50800" rIns="50800" bIns="50800" rtlCol="0" anchor="ctr"/>
              <a:lstStyle/>
              <a:p>
                <a:pPr algn="ctr">
                  <a:lnSpc>
                    <a:spcPts val="2659"/>
                  </a:lnSpc>
                </a:pPr>
                <a:endParaRPr/>
              </a:p>
            </p:txBody>
          </p:sp>
        </p:grpSp>
        <p:sp>
          <p:nvSpPr>
            <p:cNvPr id="15" name="TextBox 15"/>
            <p:cNvSpPr txBox="1"/>
            <p:nvPr/>
          </p:nvSpPr>
          <p:spPr>
            <a:xfrm rot="523026">
              <a:off x="101917" y="741624"/>
              <a:ext cx="5910716" cy="450135"/>
            </a:xfrm>
            <a:prstGeom prst="rect">
              <a:avLst/>
            </a:prstGeom>
          </p:spPr>
          <p:txBody>
            <a:bodyPr lIns="0" tIns="0" rIns="0" bIns="0" rtlCol="0" anchor="t">
              <a:spAutoFit/>
            </a:bodyPr>
            <a:lstStyle/>
            <a:p>
              <a:pPr algn="ctr">
                <a:lnSpc>
                  <a:spcPts val="2863"/>
                </a:lnSpc>
              </a:pPr>
              <a:r>
                <a:rPr lang="en-US" sz="2045">
                  <a:solidFill>
                    <a:srgbClr val="DDBC36"/>
                  </a:solidFill>
                  <a:latin typeface="Magnolia Script"/>
                  <a:ea typeface="Magnolia Script"/>
                  <a:cs typeface="Magnolia Script"/>
                  <a:sym typeface="Magnolia Script"/>
                </a:rPr>
                <a:t>A special journey to a holy place</a:t>
              </a:r>
            </a:p>
          </p:txBody>
        </p:sp>
      </p:grpSp>
      <p:sp>
        <p:nvSpPr>
          <p:cNvPr id="16" name="Freeform 16"/>
          <p:cNvSpPr/>
          <p:nvPr/>
        </p:nvSpPr>
        <p:spPr>
          <a:xfrm rot="6644464" flipH="1">
            <a:off x="14827933" y="2597825"/>
            <a:ext cx="1359090" cy="1739635"/>
          </a:xfrm>
          <a:custGeom>
            <a:avLst/>
            <a:gdLst/>
            <a:ahLst/>
            <a:cxnLst/>
            <a:rect l="l" t="t" r="r" b="b"/>
            <a:pathLst>
              <a:path w="1359090" h="1739635">
                <a:moveTo>
                  <a:pt x="1359090" y="0"/>
                </a:moveTo>
                <a:lnTo>
                  <a:pt x="0" y="0"/>
                </a:lnTo>
                <a:lnTo>
                  <a:pt x="0" y="1739634"/>
                </a:lnTo>
                <a:lnTo>
                  <a:pt x="1359090" y="1739634"/>
                </a:lnTo>
                <a:lnTo>
                  <a:pt x="1359090" y="0"/>
                </a:lnTo>
                <a:close/>
              </a:path>
            </a:pathLst>
          </a:custGeom>
          <a:blipFill>
            <a:blip r:embed="rId5">
              <a:extLst>
                <a:ext uri="{96DAC541-7B7A-43D3-8B79-37D633B846F1}">
                  <asvg:svgBlip xmlns:asvg="http://schemas.microsoft.com/office/drawing/2016/SVG/main" r:embed="rId6"/>
                </a:ext>
              </a:extLst>
            </a:blip>
            <a:stretch>
              <a:fillRect/>
            </a:stretch>
          </a:blipFill>
        </p:spPr>
      </p:sp>
      <p:sp>
        <p:nvSpPr>
          <p:cNvPr id="17" name="Freeform 17"/>
          <p:cNvSpPr/>
          <p:nvPr/>
        </p:nvSpPr>
        <p:spPr>
          <a:xfrm>
            <a:off x="7377118" y="406667"/>
            <a:ext cx="876937" cy="685605"/>
          </a:xfrm>
          <a:custGeom>
            <a:avLst/>
            <a:gdLst/>
            <a:ahLst/>
            <a:cxnLst/>
            <a:rect l="l" t="t" r="r" b="b"/>
            <a:pathLst>
              <a:path w="876937" h="685605">
                <a:moveTo>
                  <a:pt x="0" y="0"/>
                </a:moveTo>
                <a:lnTo>
                  <a:pt x="876937" y="0"/>
                </a:lnTo>
                <a:lnTo>
                  <a:pt x="876937" y="685605"/>
                </a:lnTo>
                <a:lnTo>
                  <a:pt x="0" y="685605"/>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sp>
      <p:sp>
        <p:nvSpPr>
          <p:cNvPr id="18" name="Freeform 18"/>
          <p:cNvSpPr/>
          <p:nvPr/>
        </p:nvSpPr>
        <p:spPr>
          <a:xfrm>
            <a:off x="7005085" y="6268660"/>
            <a:ext cx="876937" cy="685605"/>
          </a:xfrm>
          <a:custGeom>
            <a:avLst/>
            <a:gdLst/>
            <a:ahLst/>
            <a:cxnLst/>
            <a:rect l="l" t="t" r="r" b="b"/>
            <a:pathLst>
              <a:path w="876937" h="685605">
                <a:moveTo>
                  <a:pt x="0" y="0"/>
                </a:moveTo>
                <a:lnTo>
                  <a:pt x="876937" y="0"/>
                </a:lnTo>
                <a:lnTo>
                  <a:pt x="876937" y="685605"/>
                </a:lnTo>
                <a:lnTo>
                  <a:pt x="0" y="685605"/>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FDE59"/>
        </a:solidFill>
        <a:effectLst/>
      </p:bgPr>
    </p:bg>
    <p:spTree>
      <p:nvGrpSpPr>
        <p:cNvPr id="1" name=""/>
        <p:cNvGrpSpPr/>
        <p:nvPr/>
      </p:nvGrpSpPr>
      <p:grpSpPr>
        <a:xfrm>
          <a:off x="0" y="0"/>
          <a:ext cx="0" cy="0"/>
          <a:chOff x="0" y="0"/>
          <a:chExt cx="0" cy="0"/>
        </a:xfrm>
      </p:grpSpPr>
      <p:sp>
        <p:nvSpPr>
          <p:cNvPr id="2" name="Freeform 2"/>
          <p:cNvSpPr/>
          <p:nvPr/>
        </p:nvSpPr>
        <p:spPr>
          <a:xfrm flipH="1" flipV="1">
            <a:off x="13910912" y="7433597"/>
            <a:ext cx="7315200" cy="3904488"/>
          </a:xfrm>
          <a:custGeom>
            <a:avLst/>
            <a:gdLst/>
            <a:ahLst/>
            <a:cxnLst/>
            <a:rect l="l" t="t" r="r" b="b"/>
            <a:pathLst>
              <a:path w="7315200" h="3904488">
                <a:moveTo>
                  <a:pt x="7315200" y="3904488"/>
                </a:moveTo>
                <a:lnTo>
                  <a:pt x="0" y="3904488"/>
                </a:lnTo>
                <a:lnTo>
                  <a:pt x="0" y="0"/>
                </a:lnTo>
                <a:lnTo>
                  <a:pt x="7315200" y="0"/>
                </a:lnTo>
                <a:lnTo>
                  <a:pt x="7315200" y="3904488"/>
                </a:lnTo>
                <a:close/>
              </a:path>
            </a:pathLst>
          </a:custGeom>
          <a:blipFill>
            <a:blip r:embed="rId2">
              <a:extLst>
                <a:ext uri="{96DAC541-7B7A-43D3-8B79-37D633B846F1}">
                  <asvg:svgBlip xmlns:asvg="http://schemas.microsoft.com/office/drawing/2016/SVG/main" r:embed="rId3"/>
                </a:ext>
              </a:extLst>
            </a:blip>
            <a:stretch>
              <a:fillRect/>
            </a:stretch>
          </a:blipFill>
        </p:spPr>
      </p:sp>
      <p:grpSp>
        <p:nvGrpSpPr>
          <p:cNvPr id="3" name="Group 3"/>
          <p:cNvGrpSpPr/>
          <p:nvPr/>
        </p:nvGrpSpPr>
        <p:grpSpPr>
          <a:xfrm>
            <a:off x="0" y="0"/>
            <a:ext cx="4690362" cy="5449387"/>
            <a:chOff x="0" y="0"/>
            <a:chExt cx="2526942" cy="2935869"/>
          </a:xfrm>
        </p:grpSpPr>
        <p:sp>
          <p:nvSpPr>
            <p:cNvPr id="4" name="Freeform 4"/>
            <p:cNvSpPr/>
            <p:nvPr/>
          </p:nvSpPr>
          <p:spPr>
            <a:xfrm>
              <a:off x="0" y="0"/>
              <a:ext cx="2526942" cy="2935869"/>
            </a:xfrm>
            <a:custGeom>
              <a:avLst/>
              <a:gdLst/>
              <a:ahLst/>
              <a:cxnLst/>
              <a:rect l="l" t="t" r="r" b="b"/>
              <a:pathLst>
                <a:path w="2526942" h="2935869">
                  <a:moveTo>
                    <a:pt x="0" y="0"/>
                  </a:moveTo>
                  <a:lnTo>
                    <a:pt x="2526942" y="0"/>
                  </a:lnTo>
                  <a:lnTo>
                    <a:pt x="2526942" y="2935869"/>
                  </a:lnTo>
                  <a:lnTo>
                    <a:pt x="0" y="2935869"/>
                  </a:lnTo>
                  <a:close/>
                </a:path>
              </a:pathLst>
            </a:custGeom>
            <a:solidFill>
              <a:srgbClr val="8C52FF"/>
            </a:solidFill>
          </p:spPr>
        </p:sp>
        <p:sp>
          <p:nvSpPr>
            <p:cNvPr id="5" name="TextBox 5"/>
            <p:cNvSpPr txBox="1"/>
            <p:nvPr/>
          </p:nvSpPr>
          <p:spPr>
            <a:xfrm>
              <a:off x="0" y="-38100"/>
              <a:ext cx="2526942" cy="2973969"/>
            </a:xfrm>
            <a:prstGeom prst="rect">
              <a:avLst/>
            </a:prstGeom>
          </p:spPr>
          <p:txBody>
            <a:bodyPr lIns="50800" tIns="50800" rIns="50800" bIns="50800" rtlCol="0" anchor="ctr"/>
            <a:lstStyle/>
            <a:p>
              <a:pPr algn="ctr">
                <a:lnSpc>
                  <a:spcPts val="2659"/>
                </a:lnSpc>
                <a:spcBef>
                  <a:spcPct val="0"/>
                </a:spcBef>
              </a:pPr>
              <a:endParaRPr/>
            </a:p>
          </p:txBody>
        </p:sp>
      </p:grpSp>
      <p:sp>
        <p:nvSpPr>
          <p:cNvPr id="6" name="Freeform 6"/>
          <p:cNvSpPr/>
          <p:nvPr/>
        </p:nvSpPr>
        <p:spPr>
          <a:xfrm>
            <a:off x="0" y="0"/>
            <a:ext cx="4690362" cy="2503481"/>
          </a:xfrm>
          <a:custGeom>
            <a:avLst/>
            <a:gdLst/>
            <a:ahLst/>
            <a:cxnLst/>
            <a:rect l="l" t="t" r="r" b="b"/>
            <a:pathLst>
              <a:path w="4690362" h="2503481">
                <a:moveTo>
                  <a:pt x="0" y="0"/>
                </a:moveTo>
                <a:lnTo>
                  <a:pt x="4690362" y="0"/>
                </a:lnTo>
                <a:lnTo>
                  <a:pt x="4690362" y="2503481"/>
                </a:lnTo>
                <a:lnTo>
                  <a:pt x="0" y="2503481"/>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7" name="Freeform 7"/>
          <p:cNvSpPr/>
          <p:nvPr/>
        </p:nvSpPr>
        <p:spPr>
          <a:xfrm>
            <a:off x="1003783" y="438610"/>
            <a:ext cx="7192341" cy="5394256"/>
          </a:xfrm>
          <a:custGeom>
            <a:avLst/>
            <a:gdLst/>
            <a:ahLst/>
            <a:cxnLst/>
            <a:rect l="l" t="t" r="r" b="b"/>
            <a:pathLst>
              <a:path w="7192341" h="5394256">
                <a:moveTo>
                  <a:pt x="0" y="0"/>
                </a:moveTo>
                <a:lnTo>
                  <a:pt x="7192341" y="0"/>
                </a:lnTo>
                <a:lnTo>
                  <a:pt x="7192341" y="5394256"/>
                </a:lnTo>
                <a:lnTo>
                  <a:pt x="0" y="5394256"/>
                </a:lnTo>
                <a:lnTo>
                  <a:pt x="0" y="0"/>
                </a:lnTo>
                <a:close/>
              </a:path>
            </a:pathLst>
          </a:custGeom>
          <a:blipFill>
            <a:blip r:embed="rId4"/>
            <a:stretch>
              <a:fillRect/>
            </a:stretch>
          </a:blipFill>
        </p:spPr>
      </p:sp>
      <p:sp>
        <p:nvSpPr>
          <p:cNvPr id="8" name="Freeform 8"/>
          <p:cNvSpPr/>
          <p:nvPr/>
        </p:nvSpPr>
        <p:spPr>
          <a:xfrm>
            <a:off x="172248" y="6460396"/>
            <a:ext cx="4518114" cy="3388585"/>
          </a:xfrm>
          <a:custGeom>
            <a:avLst/>
            <a:gdLst/>
            <a:ahLst/>
            <a:cxnLst/>
            <a:rect l="l" t="t" r="r" b="b"/>
            <a:pathLst>
              <a:path w="4518114" h="3388585">
                <a:moveTo>
                  <a:pt x="0" y="0"/>
                </a:moveTo>
                <a:lnTo>
                  <a:pt x="4518114" y="0"/>
                </a:lnTo>
                <a:lnTo>
                  <a:pt x="4518114" y="3388585"/>
                </a:lnTo>
                <a:lnTo>
                  <a:pt x="0" y="3388585"/>
                </a:lnTo>
                <a:lnTo>
                  <a:pt x="0" y="0"/>
                </a:lnTo>
                <a:close/>
              </a:path>
            </a:pathLst>
          </a:custGeom>
          <a:blipFill>
            <a:blip r:embed="rId5"/>
            <a:stretch>
              <a:fillRect/>
            </a:stretch>
          </a:blipFill>
        </p:spPr>
      </p:sp>
      <p:sp>
        <p:nvSpPr>
          <p:cNvPr id="9" name="Freeform 9"/>
          <p:cNvSpPr/>
          <p:nvPr/>
        </p:nvSpPr>
        <p:spPr>
          <a:xfrm>
            <a:off x="4933574" y="6460396"/>
            <a:ext cx="4490354" cy="3367765"/>
          </a:xfrm>
          <a:custGeom>
            <a:avLst/>
            <a:gdLst/>
            <a:ahLst/>
            <a:cxnLst/>
            <a:rect l="l" t="t" r="r" b="b"/>
            <a:pathLst>
              <a:path w="4490354" h="3367765">
                <a:moveTo>
                  <a:pt x="0" y="0"/>
                </a:moveTo>
                <a:lnTo>
                  <a:pt x="4490354" y="0"/>
                </a:lnTo>
                <a:lnTo>
                  <a:pt x="4490354" y="3367765"/>
                </a:lnTo>
                <a:lnTo>
                  <a:pt x="0" y="3367765"/>
                </a:lnTo>
                <a:lnTo>
                  <a:pt x="0" y="0"/>
                </a:lnTo>
                <a:close/>
              </a:path>
            </a:pathLst>
          </a:custGeom>
          <a:blipFill>
            <a:blip r:embed="rId6"/>
            <a:stretch>
              <a:fillRect/>
            </a:stretch>
          </a:blipFill>
        </p:spPr>
      </p:sp>
      <p:sp>
        <p:nvSpPr>
          <p:cNvPr id="10" name="TextBox 10"/>
          <p:cNvSpPr txBox="1"/>
          <p:nvPr/>
        </p:nvSpPr>
        <p:spPr>
          <a:xfrm>
            <a:off x="8574820" y="4162425"/>
            <a:ext cx="8790322" cy="981075"/>
          </a:xfrm>
          <a:prstGeom prst="rect">
            <a:avLst/>
          </a:prstGeom>
        </p:spPr>
        <p:txBody>
          <a:bodyPr lIns="0" tIns="0" rIns="0" bIns="0" rtlCol="0" anchor="t">
            <a:spAutoFit/>
          </a:bodyPr>
          <a:lstStyle/>
          <a:p>
            <a:pPr algn="l">
              <a:lnSpc>
                <a:spcPts val="3600"/>
              </a:lnSpc>
            </a:pPr>
            <a:r>
              <a:rPr lang="en-US" sz="3000" b="1" spc="60">
                <a:solidFill>
                  <a:srgbClr val="8C52FF"/>
                </a:solidFill>
                <a:latin typeface="Avenir Bold"/>
                <a:ea typeface="Avenir Bold"/>
                <a:cs typeface="Avenir Bold"/>
                <a:sym typeface="Avenir Bold"/>
              </a:rPr>
              <a:t>Perhaps the best way to try to explain is to put it into the four S’s...</a:t>
            </a:r>
          </a:p>
        </p:txBody>
      </p:sp>
      <p:sp>
        <p:nvSpPr>
          <p:cNvPr id="11" name="TextBox 11"/>
          <p:cNvSpPr txBox="1"/>
          <p:nvPr/>
        </p:nvSpPr>
        <p:spPr>
          <a:xfrm>
            <a:off x="8515660" y="57944"/>
            <a:ext cx="9671298" cy="3825748"/>
          </a:xfrm>
          <a:prstGeom prst="rect">
            <a:avLst/>
          </a:prstGeom>
        </p:spPr>
        <p:txBody>
          <a:bodyPr lIns="0" tIns="0" rIns="0" bIns="0" rtlCol="0" anchor="t">
            <a:spAutoFit/>
          </a:bodyPr>
          <a:lstStyle/>
          <a:p>
            <a:pPr algn="r">
              <a:lnSpc>
                <a:spcPts val="7315"/>
              </a:lnSpc>
            </a:pPr>
            <a:r>
              <a:rPr lang="en-US" sz="6199" b="1">
                <a:solidFill>
                  <a:srgbClr val="8C52FF"/>
                </a:solidFill>
                <a:latin typeface="Avenir Bold"/>
                <a:ea typeface="Avenir Bold"/>
                <a:cs typeface="Avenir Bold"/>
                <a:sym typeface="Avenir Bold"/>
              </a:rPr>
              <a:t>Explaining what the Lourdes Youth Pilgrimage is all about is hard to put into words!</a:t>
            </a:r>
          </a:p>
        </p:txBody>
      </p:sp>
      <p:sp>
        <p:nvSpPr>
          <p:cNvPr id="12" name="TextBox 12"/>
          <p:cNvSpPr txBox="1"/>
          <p:nvPr/>
        </p:nvSpPr>
        <p:spPr>
          <a:xfrm>
            <a:off x="9144000" y="6846147"/>
            <a:ext cx="4978932" cy="1330357"/>
          </a:xfrm>
          <a:prstGeom prst="rect">
            <a:avLst/>
          </a:prstGeom>
        </p:spPr>
        <p:txBody>
          <a:bodyPr lIns="0" tIns="0" rIns="0" bIns="0" rtlCol="0" anchor="t">
            <a:spAutoFit/>
          </a:bodyPr>
          <a:lstStyle/>
          <a:p>
            <a:pPr algn="ctr">
              <a:lnSpc>
                <a:spcPts val="8881"/>
              </a:lnSpc>
            </a:pPr>
            <a:r>
              <a:rPr lang="en-US" sz="12688">
                <a:solidFill>
                  <a:srgbClr val="B39EFF"/>
                </a:solidFill>
                <a:latin typeface="Genty"/>
                <a:ea typeface="Genty"/>
                <a:cs typeface="Genty"/>
                <a:sym typeface="Genty"/>
              </a:rPr>
              <a:t>Social</a:t>
            </a:r>
          </a:p>
        </p:txBody>
      </p:sp>
      <p:sp>
        <p:nvSpPr>
          <p:cNvPr id="13" name="TextBox 13"/>
          <p:cNvSpPr txBox="1"/>
          <p:nvPr/>
        </p:nvSpPr>
        <p:spPr>
          <a:xfrm>
            <a:off x="13254485" y="7824122"/>
            <a:ext cx="4932473" cy="1051658"/>
          </a:xfrm>
          <a:prstGeom prst="rect">
            <a:avLst/>
          </a:prstGeom>
        </p:spPr>
        <p:txBody>
          <a:bodyPr lIns="0" tIns="0" rIns="0" bIns="0" rtlCol="0" anchor="t">
            <a:spAutoFit/>
          </a:bodyPr>
          <a:lstStyle/>
          <a:p>
            <a:pPr marL="0" lvl="0" indent="0" algn="ctr">
              <a:lnSpc>
                <a:spcPts val="7120"/>
              </a:lnSpc>
            </a:pPr>
            <a:r>
              <a:rPr lang="en-US" sz="9494">
                <a:solidFill>
                  <a:srgbClr val="0097B2"/>
                </a:solidFill>
                <a:latin typeface="Chloe"/>
                <a:ea typeface="Chloe"/>
                <a:cs typeface="Chloe"/>
                <a:sym typeface="Chloe"/>
              </a:rPr>
              <a:t>Spiritual</a:t>
            </a:r>
          </a:p>
        </p:txBody>
      </p:sp>
      <p:sp>
        <p:nvSpPr>
          <p:cNvPr id="14" name="TextBox 14"/>
          <p:cNvSpPr txBox="1"/>
          <p:nvPr/>
        </p:nvSpPr>
        <p:spPr>
          <a:xfrm>
            <a:off x="9144000" y="8881592"/>
            <a:ext cx="4915404" cy="1379973"/>
          </a:xfrm>
          <a:prstGeom prst="rect">
            <a:avLst/>
          </a:prstGeom>
        </p:spPr>
        <p:txBody>
          <a:bodyPr lIns="0" tIns="0" rIns="0" bIns="0" rtlCol="0" anchor="t">
            <a:spAutoFit/>
          </a:bodyPr>
          <a:lstStyle/>
          <a:p>
            <a:pPr algn="ctr">
              <a:lnSpc>
                <a:spcPts val="9772"/>
              </a:lnSpc>
            </a:pPr>
            <a:r>
              <a:rPr lang="en-US" sz="11497">
                <a:solidFill>
                  <a:srgbClr val="FF5757"/>
                </a:solidFill>
                <a:latin typeface="Negrita Pro"/>
                <a:ea typeface="Negrita Pro"/>
                <a:cs typeface="Negrita Pro"/>
                <a:sym typeface="Negrita Pro"/>
              </a:rPr>
              <a:t>Skills</a:t>
            </a:r>
          </a:p>
        </p:txBody>
      </p:sp>
      <p:sp>
        <p:nvSpPr>
          <p:cNvPr id="15" name="TextBox 15"/>
          <p:cNvSpPr txBox="1"/>
          <p:nvPr/>
        </p:nvSpPr>
        <p:spPr>
          <a:xfrm>
            <a:off x="12969980" y="5214093"/>
            <a:ext cx="5041109" cy="1031979"/>
          </a:xfrm>
          <a:prstGeom prst="rect">
            <a:avLst/>
          </a:prstGeom>
        </p:spPr>
        <p:txBody>
          <a:bodyPr lIns="0" tIns="0" rIns="0" bIns="0" rtlCol="0" anchor="t">
            <a:spAutoFit/>
          </a:bodyPr>
          <a:lstStyle/>
          <a:p>
            <a:pPr marL="0" lvl="0" indent="0" algn="ctr">
              <a:lnSpc>
                <a:spcPts val="7749"/>
              </a:lnSpc>
              <a:spcBef>
                <a:spcPct val="0"/>
              </a:spcBef>
            </a:pPr>
            <a:r>
              <a:rPr lang="en-US" sz="7749" spc="325">
                <a:solidFill>
                  <a:srgbClr val="262A2E"/>
                </a:solidFill>
                <a:latin typeface="Alfa Slab One"/>
                <a:ea typeface="Alfa Slab One"/>
                <a:cs typeface="Alfa Slab One"/>
                <a:sym typeface="Alfa Slab One"/>
              </a:rPr>
              <a:t>SERVICE</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FDE59"/>
        </a:solidFill>
        <a:effectLst/>
      </p:bgPr>
    </p:bg>
    <p:spTree>
      <p:nvGrpSpPr>
        <p:cNvPr id="1" name=""/>
        <p:cNvGrpSpPr/>
        <p:nvPr/>
      </p:nvGrpSpPr>
      <p:grpSpPr>
        <a:xfrm>
          <a:off x="0" y="0"/>
          <a:ext cx="0" cy="0"/>
          <a:chOff x="0" y="0"/>
          <a:chExt cx="0" cy="0"/>
        </a:xfrm>
      </p:grpSpPr>
      <p:grpSp>
        <p:nvGrpSpPr>
          <p:cNvPr id="2" name="Group 2"/>
          <p:cNvGrpSpPr/>
          <p:nvPr/>
        </p:nvGrpSpPr>
        <p:grpSpPr>
          <a:xfrm>
            <a:off x="0" y="0"/>
            <a:ext cx="14321607" cy="3765455"/>
            <a:chOff x="0" y="0"/>
            <a:chExt cx="7715796" cy="2028647"/>
          </a:xfrm>
        </p:grpSpPr>
        <p:sp>
          <p:nvSpPr>
            <p:cNvPr id="3" name="Freeform 3"/>
            <p:cNvSpPr/>
            <p:nvPr/>
          </p:nvSpPr>
          <p:spPr>
            <a:xfrm>
              <a:off x="0" y="0"/>
              <a:ext cx="7715796" cy="2028647"/>
            </a:xfrm>
            <a:custGeom>
              <a:avLst/>
              <a:gdLst/>
              <a:ahLst/>
              <a:cxnLst/>
              <a:rect l="l" t="t" r="r" b="b"/>
              <a:pathLst>
                <a:path w="7715796" h="2028647">
                  <a:moveTo>
                    <a:pt x="0" y="0"/>
                  </a:moveTo>
                  <a:lnTo>
                    <a:pt x="7715796" y="0"/>
                  </a:lnTo>
                  <a:lnTo>
                    <a:pt x="7715796" y="2028647"/>
                  </a:lnTo>
                  <a:lnTo>
                    <a:pt x="0" y="2028647"/>
                  </a:lnTo>
                  <a:close/>
                </a:path>
              </a:pathLst>
            </a:custGeom>
            <a:solidFill>
              <a:srgbClr val="8C52FF"/>
            </a:solidFill>
          </p:spPr>
        </p:sp>
        <p:sp>
          <p:nvSpPr>
            <p:cNvPr id="4" name="TextBox 4"/>
            <p:cNvSpPr txBox="1"/>
            <p:nvPr/>
          </p:nvSpPr>
          <p:spPr>
            <a:xfrm>
              <a:off x="0" y="-38100"/>
              <a:ext cx="7715796" cy="2066747"/>
            </a:xfrm>
            <a:prstGeom prst="rect">
              <a:avLst/>
            </a:prstGeom>
          </p:spPr>
          <p:txBody>
            <a:bodyPr lIns="50800" tIns="50800" rIns="50800" bIns="50800" rtlCol="0" anchor="ctr"/>
            <a:lstStyle/>
            <a:p>
              <a:pPr algn="ctr">
                <a:lnSpc>
                  <a:spcPts val="2659"/>
                </a:lnSpc>
                <a:spcBef>
                  <a:spcPct val="0"/>
                </a:spcBef>
              </a:pPr>
              <a:endParaRPr/>
            </a:p>
          </p:txBody>
        </p:sp>
      </p:grpSp>
      <p:grpSp>
        <p:nvGrpSpPr>
          <p:cNvPr id="5" name="Group 5"/>
          <p:cNvGrpSpPr/>
          <p:nvPr/>
        </p:nvGrpSpPr>
        <p:grpSpPr>
          <a:xfrm>
            <a:off x="0" y="4062151"/>
            <a:ext cx="18288000" cy="6224849"/>
            <a:chOff x="0" y="0"/>
            <a:chExt cx="9852699" cy="3353651"/>
          </a:xfrm>
        </p:grpSpPr>
        <p:sp>
          <p:nvSpPr>
            <p:cNvPr id="6" name="Freeform 6"/>
            <p:cNvSpPr/>
            <p:nvPr/>
          </p:nvSpPr>
          <p:spPr>
            <a:xfrm>
              <a:off x="0" y="0"/>
              <a:ext cx="9852699" cy="3353651"/>
            </a:xfrm>
            <a:custGeom>
              <a:avLst/>
              <a:gdLst/>
              <a:ahLst/>
              <a:cxnLst/>
              <a:rect l="l" t="t" r="r" b="b"/>
              <a:pathLst>
                <a:path w="9852699" h="3353651">
                  <a:moveTo>
                    <a:pt x="0" y="0"/>
                  </a:moveTo>
                  <a:lnTo>
                    <a:pt x="9852699" y="0"/>
                  </a:lnTo>
                  <a:lnTo>
                    <a:pt x="9852699" y="3353651"/>
                  </a:lnTo>
                  <a:lnTo>
                    <a:pt x="0" y="3353651"/>
                  </a:lnTo>
                  <a:close/>
                </a:path>
              </a:pathLst>
            </a:custGeom>
            <a:solidFill>
              <a:srgbClr val="FFFFFF"/>
            </a:solidFill>
          </p:spPr>
        </p:sp>
        <p:sp>
          <p:nvSpPr>
            <p:cNvPr id="7" name="TextBox 7"/>
            <p:cNvSpPr txBox="1"/>
            <p:nvPr/>
          </p:nvSpPr>
          <p:spPr>
            <a:xfrm>
              <a:off x="0" y="-38100"/>
              <a:ext cx="9852699" cy="3391751"/>
            </a:xfrm>
            <a:prstGeom prst="rect">
              <a:avLst/>
            </a:prstGeom>
          </p:spPr>
          <p:txBody>
            <a:bodyPr lIns="50800" tIns="50800" rIns="50800" bIns="50800" rtlCol="0" anchor="ctr"/>
            <a:lstStyle/>
            <a:p>
              <a:pPr algn="ctr">
                <a:lnSpc>
                  <a:spcPts val="2659"/>
                </a:lnSpc>
                <a:spcBef>
                  <a:spcPct val="0"/>
                </a:spcBef>
              </a:pPr>
              <a:endParaRPr/>
            </a:p>
          </p:txBody>
        </p:sp>
      </p:grpSp>
      <p:sp>
        <p:nvSpPr>
          <p:cNvPr id="8" name="Freeform 8"/>
          <p:cNvSpPr/>
          <p:nvPr/>
        </p:nvSpPr>
        <p:spPr>
          <a:xfrm>
            <a:off x="16879627" y="9231146"/>
            <a:ext cx="148481" cy="166599"/>
          </a:xfrm>
          <a:custGeom>
            <a:avLst/>
            <a:gdLst/>
            <a:ahLst/>
            <a:cxnLst/>
            <a:rect l="l" t="t" r="r" b="b"/>
            <a:pathLst>
              <a:path w="148481" h="166599">
                <a:moveTo>
                  <a:pt x="0" y="0"/>
                </a:moveTo>
                <a:lnTo>
                  <a:pt x="148481" y="0"/>
                </a:lnTo>
                <a:lnTo>
                  <a:pt x="148481" y="166599"/>
                </a:lnTo>
                <a:lnTo>
                  <a:pt x="0" y="16659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9" name="Freeform 9"/>
          <p:cNvSpPr/>
          <p:nvPr/>
        </p:nvSpPr>
        <p:spPr>
          <a:xfrm>
            <a:off x="104547" y="4305893"/>
            <a:ext cx="4436878" cy="5915838"/>
          </a:xfrm>
          <a:custGeom>
            <a:avLst/>
            <a:gdLst/>
            <a:ahLst/>
            <a:cxnLst/>
            <a:rect l="l" t="t" r="r" b="b"/>
            <a:pathLst>
              <a:path w="4436878" h="5915838">
                <a:moveTo>
                  <a:pt x="0" y="0"/>
                </a:moveTo>
                <a:lnTo>
                  <a:pt x="4436878" y="0"/>
                </a:lnTo>
                <a:lnTo>
                  <a:pt x="4436878" y="5915838"/>
                </a:lnTo>
                <a:lnTo>
                  <a:pt x="0" y="5915838"/>
                </a:lnTo>
                <a:lnTo>
                  <a:pt x="0" y="0"/>
                </a:lnTo>
                <a:close/>
              </a:path>
            </a:pathLst>
          </a:custGeom>
          <a:blipFill>
            <a:blip r:embed="rId4"/>
            <a:stretch>
              <a:fillRect/>
            </a:stretch>
          </a:blipFill>
        </p:spPr>
      </p:sp>
      <p:sp>
        <p:nvSpPr>
          <p:cNvPr id="10" name="Freeform 10"/>
          <p:cNvSpPr/>
          <p:nvPr/>
        </p:nvSpPr>
        <p:spPr>
          <a:xfrm>
            <a:off x="6422756" y="5586151"/>
            <a:ext cx="3307535" cy="4410046"/>
          </a:xfrm>
          <a:custGeom>
            <a:avLst/>
            <a:gdLst/>
            <a:ahLst/>
            <a:cxnLst/>
            <a:rect l="l" t="t" r="r" b="b"/>
            <a:pathLst>
              <a:path w="3307535" h="4410046">
                <a:moveTo>
                  <a:pt x="0" y="0"/>
                </a:moveTo>
                <a:lnTo>
                  <a:pt x="3307535" y="0"/>
                </a:lnTo>
                <a:lnTo>
                  <a:pt x="3307535" y="4410047"/>
                </a:lnTo>
                <a:lnTo>
                  <a:pt x="0" y="4410047"/>
                </a:lnTo>
                <a:lnTo>
                  <a:pt x="0" y="0"/>
                </a:lnTo>
                <a:close/>
              </a:path>
            </a:pathLst>
          </a:custGeom>
          <a:blipFill>
            <a:blip r:embed="rId5"/>
            <a:stretch>
              <a:fillRect/>
            </a:stretch>
          </a:blipFill>
        </p:spPr>
      </p:sp>
      <p:sp>
        <p:nvSpPr>
          <p:cNvPr id="11" name="Freeform 11"/>
          <p:cNvSpPr/>
          <p:nvPr/>
        </p:nvSpPr>
        <p:spPr>
          <a:xfrm rot="-9926122">
            <a:off x="2973161" y="5717727"/>
            <a:ext cx="2415758" cy="3092170"/>
          </a:xfrm>
          <a:custGeom>
            <a:avLst/>
            <a:gdLst/>
            <a:ahLst/>
            <a:cxnLst/>
            <a:rect l="l" t="t" r="r" b="b"/>
            <a:pathLst>
              <a:path w="2415758" h="3092170">
                <a:moveTo>
                  <a:pt x="0" y="0"/>
                </a:moveTo>
                <a:lnTo>
                  <a:pt x="2415757" y="0"/>
                </a:lnTo>
                <a:lnTo>
                  <a:pt x="2415757" y="3092170"/>
                </a:lnTo>
                <a:lnTo>
                  <a:pt x="0" y="3092170"/>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sp>
      <p:sp>
        <p:nvSpPr>
          <p:cNvPr id="12" name="Freeform 12"/>
          <p:cNvSpPr/>
          <p:nvPr/>
        </p:nvSpPr>
        <p:spPr>
          <a:xfrm rot="-9449762" flipH="1">
            <a:off x="5672339" y="5846649"/>
            <a:ext cx="1826268" cy="2337622"/>
          </a:xfrm>
          <a:custGeom>
            <a:avLst/>
            <a:gdLst/>
            <a:ahLst/>
            <a:cxnLst/>
            <a:rect l="l" t="t" r="r" b="b"/>
            <a:pathLst>
              <a:path w="1826268" h="2337622">
                <a:moveTo>
                  <a:pt x="1826267" y="0"/>
                </a:moveTo>
                <a:lnTo>
                  <a:pt x="0" y="0"/>
                </a:lnTo>
                <a:lnTo>
                  <a:pt x="0" y="2337623"/>
                </a:lnTo>
                <a:lnTo>
                  <a:pt x="1826267" y="2337623"/>
                </a:lnTo>
                <a:lnTo>
                  <a:pt x="1826267" y="0"/>
                </a:lnTo>
                <a:close/>
              </a:path>
            </a:pathLst>
          </a:custGeom>
          <a:blipFill>
            <a:blip r:embed="rId6">
              <a:extLst>
                <a:ext uri="{96DAC541-7B7A-43D3-8B79-37D633B846F1}">
                  <asvg:svgBlip xmlns:asvg="http://schemas.microsoft.com/office/drawing/2016/SVG/main" r:embed="rId7"/>
                </a:ext>
              </a:extLst>
            </a:blip>
            <a:stretch>
              <a:fillRect/>
            </a:stretch>
          </a:blipFill>
        </p:spPr>
      </p:sp>
      <p:sp>
        <p:nvSpPr>
          <p:cNvPr id="13" name="Freeform 13"/>
          <p:cNvSpPr/>
          <p:nvPr/>
        </p:nvSpPr>
        <p:spPr>
          <a:xfrm>
            <a:off x="10403279" y="4369312"/>
            <a:ext cx="3646375" cy="4861834"/>
          </a:xfrm>
          <a:custGeom>
            <a:avLst/>
            <a:gdLst/>
            <a:ahLst/>
            <a:cxnLst/>
            <a:rect l="l" t="t" r="r" b="b"/>
            <a:pathLst>
              <a:path w="3646375" h="4861834">
                <a:moveTo>
                  <a:pt x="0" y="0"/>
                </a:moveTo>
                <a:lnTo>
                  <a:pt x="3646375" y="0"/>
                </a:lnTo>
                <a:lnTo>
                  <a:pt x="3646375" y="4861834"/>
                </a:lnTo>
                <a:lnTo>
                  <a:pt x="0" y="4861834"/>
                </a:lnTo>
                <a:lnTo>
                  <a:pt x="0" y="0"/>
                </a:lnTo>
                <a:close/>
              </a:path>
            </a:pathLst>
          </a:custGeom>
          <a:blipFill>
            <a:blip r:embed="rId8"/>
            <a:stretch>
              <a:fillRect/>
            </a:stretch>
          </a:blipFill>
        </p:spPr>
      </p:sp>
      <p:sp>
        <p:nvSpPr>
          <p:cNvPr id="14" name="TextBox 14"/>
          <p:cNvSpPr txBox="1"/>
          <p:nvPr/>
        </p:nvSpPr>
        <p:spPr>
          <a:xfrm>
            <a:off x="4150139" y="2271288"/>
            <a:ext cx="9637037" cy="1219200"/>
          </a:xfrm>
          <a:prstGeom prst="rect">
            <a:avLst/>
          </a:prstGeom>
        </p:spPr>
        <p:txBody>
          <a:bodyPr lIns="0" tIns="0" rIns="0" bIns="0" rtlCol="0" anchor="t">
            <a:spAutoFit/>
          </a:bodyPr>
          <a:lstStyle/>
          <a:p>
            <a:pPr algn="ctr">
              <a:lnSpc>
                <a:spcPts val="4559"/>
              </a:lnSpc>
            </a:pPr>
            <a:r>
              <a:rPr lang="en-US" sz="3799" b="1">
                <a:solidFill>
                  <a:srgbClr val="FFFFFF"/>
                </a:solidFill>
                <a:latin typeface="Avenir Bold"/>
                <a:ea typeface="Avenir Bold"/>
                <a:cs typeface="Avenir Bold"/>
                <a:sym typeface="Avenir Bold"/>
              </a:rPr>
              <a:t>And as we have mentioned the ‘service’ bit already, let’s start with that...</a:t>
            </a:r>
          </a:p>
        </p:txBody>
      </p:sp>
      <p:grpSp>
        <p:nvGrpSpPr>
          <p:cNvPr id="15" name="Group 15"/>
          <p:cNvGrpSpPr/>
          <p:nvPr/>
        </p:nvGrpSpPr>
        <p:grpSpPr>
          <a:xfrm>
            <a:off x="4419954" y="3395238"/>
            <a:ext cx="5611584" cy="2711611"/>
            <a:chOff x="0" y="0"/>
            <a:chExt cx="7482112" cy="3615482"/>
          </a:xfrm>
        </p:grpSpPr>
        <p:grpSp>
          <p:nvGrpSpPr>
            <p:cNvPr id="16" name="Group 16"/>
            <p:cNvGrpSpPr/>
            <p:nvPr/>
          </p:nvGrpSpPr>
          <p:grpSpPr>
            <a:xfrm rot="-643617">
              <a:off x="153255" y="647519"/>
              <a:ext cx="7175601" cy="2320443"/>
              <a:chOff x="0" y="0"/>
              <a:chExt cx="1258964" cy="407123"/>
            </a:xfrm>
          </p:grpSpPr>
          <p:sp>
            <p:nvSpPr>
              <p:cNvPr id="17" name="Freeform 17"/>
              <p:cNvSpPr/>
              <p:nvPr/>
            </p:nvSpPr>
            <p:spPr>
              <a:xfrm>
                <a:off x="0" y="0"/>
                <a:ext cx="1258964" cy="407123"/>
              </a:xfrm>
              <a:custGeom>
                <a:avLst/>
                <a:gdLst/>
                <a:ahLst/>
                <a:cxnLst/>
                <a:rect l="l" t="t" r="r" b="b"/>
                <a:pathLst>
                  <a:path w="1258964" h="407123">
                    <a:moveTo>
                      <a:pt x="101886" y="0"/>
                    </a:moveTo>
                    <a:lnTo>
                      <a:pt x="1157078" y="0"/>
                    </a:lnTo>
                    <a:cubicBezTo>
                      <a:pt x="1184100" y="0"/>
                      <a:pt x="1210015" y="10734"/>
                      <a:pt x="1229122" y="29842"/>
                    </a:cubicBezTo>
                    <a:cubicBezTo>
                      <a:pt x="1248230" y="48949"/>
                      <a:pt x="1258964" y="74865"/>
                      <a:pt x="1258964" y="101886"/>
                    </a:cubicBezTo>
                    <a:lnTo>
                      <a:pt x="1258964" y="305237"/>
                    </a:lnTo>
                    <a:cubicBezTo>
                      <a:pt x="1258964" y="332259"/>
                      <a:pt x="1248230" y="358174"/>
                      <a:pt x="1229122" y="377281"/>
                    </a:cubicBezTo>
                    <a:cubicBezTo>
                      <a:pt x="1210015" y="396389"/>
                      <a:pt x="1184100" y="407123"/>
                      <a:pt x="1157078" y="407123"/>
                    </a:cubicBezTo>
                    <a:lnTo>
                      <a:pt x="101886" y="407123"/>
                    </a:lnTo>
                    <a:cubicBezTo>
                      <a:pt x="74865" y="407123"/>
                      <a:pt x="48949" y="396389"/>
                      <a:pt x="29842" y="377281"/>
                    </a:cubicBezTo>
                    <a:cubicBezTo>
                      <a:pt x="10734" y="358174"/>
                      <a:pt x="0" y="332259"/>
                      <a:pt x="0" y="305237"/>
                    </a:cubicBezTo>
                    <a:lnTo>
                      <a:pt x="0" y="101886"/>
                    </a:lnTo>
                    <a:cubicBezTo>
                      <a:pt x="0" y="74865"/>
                      <a:pt x="10734" y="48949"/>
                      <a:pt x="29842" y="29842"/>
                    </a:cubicBezTo>
                    <a:cubicBezTo>
                      <a:pt x="48949" y="10734"/>
                      <a:pt x="74865" y="0"/>
                      <a:pt x="101886" y="0"/>
                    </a:cubicBezTo>
                    <a:close/>
                  </a:path>
                </a:pathLst>
              </a:custGeom>
              <a:solidFill>
                <a:srgbClr val="262A2E"/>
              </a:solidFill>
            </p:spPr>
          </p:sp>
          <p:sp>
            <p:nvSpPr>
              <p:cNvPr id="18" name="TextBox 18"/>
              <p:cNvSpPr txBox="1"/>
              <p:nvPr/>
            </p:nvSpPr>
            <p:spPr>
              <a:xfrm>
                <a:off x="0" y="-38100"/>
                <a:ext cx="1258964" cy="445223"/>
              </a:xfrm>
              <a:prstGeom prst="rect">
                <a:avLst/>
              </a:prstGeom>
            </p:spPr>
            <p:txBody>
              <a:bodyPr lIns="41184" tIns="41184" rIns="41184" bIns="41184" rtlCol="0" anchor="ctr"/>
              <a:lstStyle/>
              <a:p>
                <a:pPr algn="ctr">
                  <a:lnSpc>
                    <a:spcPts val="2660"/>
                  </a:lnSpc>
                </a:pPr>
                <a:endParaRPr/>
              </a:p>
            </p:txBody>
          </p:sp>
        </p:grpSp>
        <p:sp>
          <p:nvSpPr>
            <p:cNvPr id="19" name="TextBox 19"/>
            <p:cNvSpPr txBox="1"/>
            <p:nvPr/>
          </p:nvSpPr>
          <p:spPr>
            <a:xfrm rot="-683746">
              <a:off x="221253" y="955001"/>
              <a:ext cx="6942898" cy="1662313"/>
            </a:xfrm>
            <a:prstGeom prst="rect">
              <a:avLst/>
            </a:prstGeom>
          </p:spPr>
          <p:txBody>
            <a:bodyPr lIns="0" tIns="0" rIns="0" bIns="0" rtlCol="0" anchor="t">
              <a:spAutoFit/>
            </a:bodyPr>
            <a:lstStyle/>
            <a:p>
              <a:pPr algn="ctr">
                <a:lnSpc>
                  <a:spcPts val="3363"/>
                </a:lnSpc>
              </a:pPr>
              <a:r>
                <a:rPr lang="en-US" sz="2402">
                  <a:solidFill>
                    <a:srgbClr val="DDBC36"/>
                  </a:solidFill>
                  <a:latin typeface="Magnolia Script"/>
                  <a:ea typeface="Magnolia Script"/>
                  <a:cs typeface="Magnolia Script"/>
                  <a:sym typeface="Magnolia Script"/>
                </a:rPr>
                <a:t>These are some of our lovely assisted pilgrims - so called as they need a little extra ‘assistance’</a:t>
              </a:r>
            </a:p>
          </p:txBody>
        </p:sp>
      </p:grpSp>
      <p:sp>
        <p:nvSpPr>
          <p:cNvPr id="20" name="TextBox 20"/>
          <p:cNvSpPr txBox="1"/>
          <p:nvPr/>
        </p:nvSpPr>
        <p:spPr>
          <a:xfrm>
            <a:off x="14160369" y="5428974"/>
            <a:ext cx="3954514" cy="4667250"/>
          </a:xfrm>
          <a:prstGeom prst="rect">
            <a:avLst/>
          </a:prstGeom>
        </p:spPr>
        <p:txBody>
          <a:bodyPr lIns="0" tIns="0" rIns="0" bIns="0" rtlCol="0" anchor="t">
            <a:spAutoFit/>
          </a:bodyPr>
          <a:lstStyle/>
          <a:p>
            <a:pPr algn="ctr">
              <a:lnSpc>
                <a:spcPts val="3361"/>
              </a:lnSpc>
            </a:pPr>
            <a:r>
              <a:rPr lang="en-US" sz="2801">
                <a:solidFill>
                  <a:srgbClr val="000000"/>
                </a:solidFill>
                <a:latin typeface="Avenir"/>
                <a:ea typeface="Avenir"/>
                <a:cs typeface="Avenir"/>
                <a:sym typeface="Avenir"/>
              </a:rPr>
              <a:t>In Lourdes the Youth Pilgrimage acts in service to our assisted pilgrims.</a:t>
            </a:r>
          </a:p>
          <a:p>
            <a:pPr algn="ctr">
              <a:lnSpc>
                <a:spcPts val="3361"/>
              </a:lnSpc>
            </a:pPr>
            <a:endParaRPr lang="en-US" sz="2801">
              <a:solidFill>
                <a:srgbClr val="000000"/>
              </a:solidFill>
              <a:latin typeface="Avenir"/>
              <a:ea typeface="Avenir"/>
              <a:cs typeface="Avenir"/>
              <a:sym typeface="Avenir"/>
            </a:endParaRPr>
          </a:p>
          <a:p>
            <a:pPr algn="ctr">
              <a:lnSpc>
                <a:spcPts val="3361"/>
              </a:lnSpc>
            </a:pPr>
            <a:r>
              <a:rPr lang="en-US" sz="2801">
                <a:solidFill>
                  <a:srgbClr val="000000"/>
                </a:solidFill>
                <a:latin typeface="Avenir"/>
                <a:ea typeface="Avenir"/>
                <a:cs typeface="Avenir"/>
                <a:sym typeface="Avenir"/>
              </a:rPr>
              <a:t>We assist in taking pilgrims to services and events. </a:t>
            </a:r>
          </a:p>
          <a:p>
            <a:pPr algn="ctr">
              <a:lnSpc>
                <a:spcPts val="3361"/>
              </a:lnSpc>
            </a:pPr>
            <a:endParaRPr lang="en-US" sz="2801">
              <a:solidFill>
                <a:srgbClr val="000000"/>
              </a:solidFill>
              <a:latin typeface="Avenir"/>
              <a:ea typeface="Avenir"/>
              <a:cs typeface="Avenir"/>
              <a:sym typeface="Avenir"/>
            </a:endParaRPr>
          </a:p>
          <a:p>
            <a:pPr algn="ctr">
              <a:lnSpc>
                <a:spcPts val="3361"/>
              </a:lnSpc>
            </a:pPr>
            <a:r>
              <a:rPr lang="en-US" sz="2801">
                <a:solidFill>
                  <a:srgbClr val="000000"/>
                </a:solidFill>
                <a:latin typeface="Avenir"/>
                <a:ea typeface="Avenir"/>
                <a:cs typeface="Avenir"/>
                <a:sym typeface="Avenir"/>
              </a:rPr>
              <a:t>You can see us acting in service here</a:t>
            </a:r>
          </a:p>
        </p:txBody>
      </p:sp>
      <p:sp>
        <p:nvSpPr>
          <p:cNvPr id="21" name="TextBox 21"/>
          <p:cNvSpPr txBox="1"/>
          <p:nvPr/>
        </p:nvSpPr>
        <p:spPr>
          <a:xfrm>
            <a:off x="14321607" y="1876425"/>
            <a:ext cx="3966393" cy="3267075"/>
          </a:xfrm>
          <a:prstGeom prst="rect">
            <a:avLst/>
          </a:prstGeom>
        </p:spPr>
        <p:txBody>
          <a:bodyPr lIns="0" tIns="0" rIns="0" bIns="0" rtlCol="0" anchor="t">
            <a:spAutoFit/>
          </a:bodyPr>
          <a:lstStyle/>
          <a:p>
            <a:pPr algn="ctr">
              <a:lnSpc>
                <a:spcPts val="6239"/>
              </a:lnSpc>
            </a:pPr>
            <a:r>
              <a:rPr lang="en-US" sz="5199" b="1">
                <a:solidFill>
                  <a:srgbClr val="000000"/>
                </a:solidFill>
                <a:latin typeface="Avenir Bold"/>
                <a:ea typeface="Avenir Bold"/>
                <a:cs typeface="Avenir Bold"/>
                <a:sym typeface="Avenir Bold"/>
              </a:rPr>
              <a:t>First of all, service is different to work!!</a:t>
            </a:r>
          </a:p>
        </p:txBody>
      </p:sp>
      <p:sp>
        <p:nvSpPr>
          <p:cNvPr id="22" name="TextBox 22"/>
          <p:cNvSpPr txBox="1"/>
          <p:nvPr/>
        </p:nvSpPr>
        <p:spPr>
          <a:xfrm>
            <a:off x="285475" y="425929"/>
            <a:ext cx="10018074" cy="2049009"/>
          </a:xfrm>
          <a:prstGeom prst="rect">
            <a:avLst/>
          </a:prstGeom>
        </p:spPr>
        <p:txBody>
          <a:bodyPr lIns="0" tIns="0" rIns="0" bIns="0" rtlCol="0" anchor="t">
            <a:spAutoFit/>
          </a:bodyPr>
          <a:lstStyle/>
          <a:p>
            <a:pPr marL="0" lvl="0" indent="0" algn="ctr">
              <a:lnSpc>
                <a:spcPts val="15400"/>
              </a:lnSpc>
              <a:spcBef>
                <a:spcPct val="0"/>
              </a:spcBef>
            </a:pPr>
            <a:r>
              <a:rPr lang="en-US" sz="15400" spc="646">
                <a:solidFill>
                  <a:srgbClr val="262A2E"/>
                </a:solidFill>
                <a:latin typeface="Alfa Slab One"/>
                <a:ea typeface="Alfa Slab One"/>
                <a:cs typeface="Alfa Slab One"/>
                <a:sym typeface="Alfa Slab One"/>
              </a:rPr>
              <a:t>SERVICE</a:t>
            </a:r>
          </a:p>
        </p:txBody>
      </p:sp>
      <p:sp>
        <p:nvSpPr>
          <p:cNvPr id="23" name="Freeform 23"/>
          <p:cNvSpPr/>
          <p:nvPr/>
        </p:nvSpPr>
        <p:spPr>
          <a:xfrm rot="10261982" flipH="1">
            <a:off x="9177476" y="4679684"/>
            <a:ext cx="2229946" cy="2854331"/>
          </a:xfrm>
          <a:custGeom>
            <a:avLst/>
            <a:gdLst/>
            <a:ahLst/>
            <a:cxnLst/>
            <a:rect l="l" t="t" r="r" b="b"/>
            <a:pathLst>
              <a:path w="2229946" h="2854331">
                <a:moveTo>
                  <a:pt x="2229947" y="0"/>
                </a:moveTo>
                <a:lnTo>
                  <a:pt x="0" y="0"/>
                </a:lnTo>
                <a:lnTo>
                  <a:pt x="0" y="2854331"/>
                </a:lnTo>
                <a:lnTo>
                  <a:pt x="2229947" y="2854331"/>
                </a:lnTo>
                <a:lnTo>
                  <a:pt x="2229947" y="0"/>
                </a:lnTo>
                <a:close/>
              </a:path>
            </a:pathLst>
          </a:custGeom>
          <a:blipFill>
            <a:blip r:embed="rId6">
              <a:extLst>
                <a:ext uri="{96DAC541-7B7A-43D3-8B79-37D633B846F1}">
                  <asvg:svgBlip xmlns:asvg="http://schemas.microsoft.com/office/drawing/2016/SVG/main" r:embed="rId7"/>
                </a:ext>
              </a:extLst>
            </a:blip>
            <a:stretch>
              <a:fillRect/>
            </a:stretch>
          </a:blipFill>
        </p:spPr>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FDE59"/>
        </a:solidFill>
        <a:effectLst/>
      </p:bgPr>
    </p:bg>
    <p:spTree>
      <p:nvGrpSpPr>
        <p:cNvPr id="1" name=""/>
        <p:cNvGrpSpPr/>
        <p:nvPr/>
      </p:nvGrpSpPr>
      <p:grpSpPr>
        <a:xfrm>
          <a:off x="0" y="0"/>
          <a:ext cx="0" cy="0"/>
          <a:chOff x="0" y="0"/>
          <a:chExt cx="0" cy="0"/>
        </a:xfrm>
      </p:grpSpPr>
      <p:grpSp>
        <p:nvGrpSpPr>
          <p:cNvPr id="2" name="Group 2"/>
          <p:cNvGrpSpPr/>
          <p:nvPr/>
        </p:nvGrpSpPr>
        <p:grpSpPr>
          <a:xfrm>
            <a:off x="0" y="0"/>
            <a:ext cx="14321607" cy="2604016"/>
            <a:chOff x="0" y="0"/>
            <a:chExt cx="7715796" cy="1402919"/>
          </a:xfrm>
        </p:grpSpPr>
        <p:sp>
          <p:nvSpPr>
            <p:cNvPr id="3" name="Freeform 3"/>
            <p:cNvSpPr/>
            <p:nvPr/>
          </p:nvSpPr>
          <p:spPr>
            <a:xfrm>
              <a:off x="0" y="0"/>
              <a:ext cx="7715796" cy="1402919"/>
            </a:xfrm>
            <a:custGeom>
              <a:avLst/>
              <a:gdLst/>
              <a:ahLst/>
              <a:cxnLst/>
              <a:rect l="l" t="t" r="r" b="b"/>
              <a:pathLst>
                <a:path w="7715796" h="1402919">
                  <a:moveTo>
                    <a:pt x="0" y="0"/>
                  </a:moveTo>
                  <a:lnTo>
                    <a:pt x="7715796" y="0"/>
                  </a:lnTo>
                  <a:lnTo>
                    <a:pt x="7715796" y="1402919"/>
                  </a:lnTo>
                  <a:lnTo>
                    <a:pt x="0" y="1402919"/>
                  </a:lnTo>
                  <a:close/>
                </a:path>
              </a:pathLst>
            </a:custGeom>
            <a:solidFill>
              <a:srgbClr val="8C52FF"/>
            </a:solidFill>
          </p:spPr>
        </p:sp>
        <p:sp>
          <p:nvSpPr>
            <p:cNvPr id="4" name="TextBox 4"/>
            <p:cNvSpPr txBox="1"/>
            <p:nvPr/>
          </p:nvSpPr>
          <p:spPr>
            <a:xfrm>
              <a:off x="0" y="-38100"/>
              <a:ext cx="7715796" cy="1441019"/>
            </a:xfrm>
            <a:prstGeom prst="rect">
              <a:avLst/>
            </a:prstGeom>
          </p:spPr>
          <p:txBody>
            <a:bodyPr lIns="50800" tIns="50800" rIns="50800" bIns="50800" rtlCol="0" anchor="ctr"/>
            <a:lstStyle/>
            <a:p>
              <a:pPr algn="ctr">
                <a:lnSpc>
                  <a:spcPts val="2659"/>
                </a:lnSpc>
                <a:spcBef>
                  <a:spcPct val="0"/>
                </a:spcBef>
              </a:pPr>
              <a:endParaRPr/>
            </a:p>
          </p:txBody>
        </p:sp>
      </p:grpSp>
      <p:grpSp>
        <p:nvGrpSpPr>
          <p:cNvPr id="5" name="Group 5"/>
          <p:cNvGrpSpPr/>
          <p:nvPr/>
        </p:nvGrpSpPr>
        <p:grpSpPr>
          <a:xfrm>
            <a:off x="0" y="3050040"/>
            <a:ext cx="18288000" cy="7236960"/>
            <a:chOff x="0" y="0"/>
            <a:chExt cx="9852699" cy="3898928"/>
          </a:xfrm>
        </p:grpSpPr>
        <p:sp>
          <p:nvSpPr>
            <p:cNvPr id="6" name="Freeform 6"/>
            <p:cNvSpPr/>
            <p:nvPr/>
          </p:nvSpPr>
          <p:spPr>
            <a:xfrm>
              <a:off x="0" y="0"/>
              <a:ext cx="9852699" cy="3898928"/>
            </a:xfrm>
            <a:custGeom>
              <a:avLst/>
              <a:gdLst/>
              <a:ahLst/>
              <a:cxnLst/>
              <a:rect l="l" t="t" r="r" b="b"/>
              <a:pathLst>
                <a:path w="9852699" h="3898928">
                  <a:moveTo>
                    <a:pt x="0" y="0"/>
                  </a:moveTo>
                  <a:lnTo>
                    <a:pt x="9852699" y="0"/>
                  </a:lnTo>
                  <a:lnTo>
                    <a:pt x="9852699" y="3898928"/>
                  </a:lnTo>
                  <a:lnTo>
                    <a:pt x="0" y="3898928"/>
                  </a:lnTo>
                  <a:close/>
                </a:path>
              </a:pathLst>
            </a:custGeom>
            <a:solidFill>
              <a:srgbClr val="FFFFFF"/>
            </a:solidFill>
          </p:spPr>
        </p:sp>
        <p:sp>
          <p:nvSpPr>
            <p:cNvPr id="7" name="TextBox 7"/>
            <p:cNvSpPr txBox="1"/>
            <p:nvPr/>
          </p:nvSpPr>
          <p:spPr>
            <a:xfrm>
              <a:off x="0" y="-38100"/>
              <a:ext cx="9852699" cy="3937028"/>
            </a:xfrm>
            <a:prstGeom prst="rect">
              <a:avLst/>
            </a:prstGeom>
          </p:spPr>
          <p:txBody>
            <a:bodyPr lIns="50800" tIns="50800" rIns="50800" bIns="50800" rtlCol="0" anchor="ctr"/>
            <a:lstStyle/>
            <a:p>
              <a:pPr algn="ctr">
                <a:lnSpc>
                  <a:spcPts val="2659"/>
                </a:lnSpc>
                <a:spcBef>
                  <a:spcPct val="0"/>
                </a:spcBef>
              </a:pPr>
              <a:endParaRPr/>
            </a:p>
          </p:txBody>
        </p:sp>
      </p:grpSp>
      <p:sp>
        <p:nvSpPr>
          <p:cNvPr id="8" name="Freeform 8"/>
          <p:cNvSpPr/>
          <p:nvPr/>
        </p:nvSpPr>
        <p:spPr>
          <a:xfrm>
            <a:off x="16879627" y="9231146"/>
            <a:ext cx="148481" cy="166599"/>
          </a:xfrm>
          <a:custGeom>
            <a:avLst/>
            <a:gdLst/>
            <a:ahLst/>
            <a:cxnLst/>
            <a:rect l="l" t="t" r="r" b="b"/>
            <a:pathLst>
              <a:path w="148481" h="166599">
                <a:moveTo>
                  <a:pt x="0" y="0"/>
                </a:moveTo>
                <a:lnTo>
                  <a:pt x="148481" y="0"/>
                </a:lnTo>
                <a:lnTo>
                  <a:pt x="148481" y="166599"/>
                </a:lnTo>
                <a:lnTo>
                  <a:pt x="0" y="16659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9" name="Freeform 9"/>
          <p:cNvSpPr/>
          <p:nvPr/>
        </p:nvSpPr>
        <p:spPr>
          <a:xfrm>
            <a:off x="182730" y="3342270"/>
            <a:ext cx="4629359" cy="5261869"/>
          </a:xfrm>
          <a:custGeom>
            <a:avLst/>
            <a:gdLst/>
            <a:ahLst/>
            <a:cxnLst/>
            <a:rect l="l" t="t" r="r" b="b"/>
            <a:pathLst>
              <a:path w="4629359" h="5261869">
                <a:moveTo>
                  <a:pt x="0" y="0"/>
                </a:moveTo>
                <a:lnTo>
                  <a:pt x="4629359" y="0"/>
                </a:lnTo>
                <a:lnTo>
                  <a:pt x="4629359" y="5261870"/>
                </a:lnTo>
                <a:lnTo>
                  <a:pt x="0" y="5261870"/>
                </a:lnTo>
                <a:lnTo>
                  <a:pt x="0" y="0"/>
                </a:lnTo>
                <a:close/>
              </a:path>
            </a:pathLst>
          </a:custGeom>
          <a:blipFill>
            <a:blip r:embed="rId4"/>
            <a:stretch>
              <a:fillRect b="-17305"/>
            </a:stretch>
          </a:blipFill>
        </p:spPr>
      </p:sp>
      <p:sp>
        <p:nvSpPr>
          <p:cNvPr id="10" name="Freeform 10"/>
          <p:cNvSpPr/>
          <p:nvPr/>
        </p:nvSpPr>
        <p:spPr>
          <a:xfrm>
            <a:off x="12685141" y="5973205"/>
            <a:ext cx="5477684" cy="4122381"/>
          </a:xfrm>
          <a:custGeom>
            <a:avLst/>
            <a:gdLst/>
            <a:ahLst/>
            <a:cxnLst/>
            <a:rect l="l" t="t" r="r" b="b"/>
            <a:pathLst>
              <a:path w="5477684" h="4122381">
                <a:moveTo>
                  <a:pt x="0" y="0"/>
                </a:moveTo>
                <a:lnTo>
                  <a:pt x="5477684" y="0"/>
                </a:lnTo>
                <a:lnTo>
                  <a:pt x="5477684" y="4122381"/>
                </a:lnTo>
                <a:lnTo>
                  <a:pt x="0" y="4122381"/>
                </a:lnTo>
                <a:lnTo>
                  <a:pt x="0" y="0"/>
                </a:lnTo>
                <a:close/>
              </a:path>
            </a:pathLst>
          </a:custGeom>
          <a:blipFill>
            <a:blip r:embed="rId5"/>
            <a:stretch>
              <a:fillRect/>
            </a:stretch>
          </a:blipFill>
        </p:spPr>
      </p:sp>
      <p:sp>
        <p:nvSpPr>
          <p:cNvPr id="11" name="TextBox 11"/>
          <p:cNvSpPr txBox="1"/>
          <p:nvPr/>
        </p:nvSpPr>
        <p:spPr>
          <a:xfrm>
            <a:off x="4964489" y="3285120"/>
            <a:ext cx="13198336" cy="2400300"/>
          </a:xfrm>
          <a:prstGeom prst="rect">
            <a:avLst/>
          </a:prstGeom>
        </p:spPr>
        <p:txBody>
          <a:bodyPr lIns="0" tIns="0" rIns="0" bIns="0" rtlCol="0" anchor="t">
            <a:spAutoFit/>
          </a:bodyPr>
          <a:lstStyle/>
          <a:p>
            <a:pPr algn="ctr">
              <a:lnSpc>
                <a:spcPts val="3119"/>
              </a:lnSpc>
            </a:pPr>
            <a:r>
              <a:rPr lang="en-US" sz="2599">
                <a:solidFill>
                  <a:srgbClr val="000000"/>
                </a:solidFill>
                <a:latin typeface="Avenir"/>
                <a:ea typeface="Avenir"/>
                <a:cs typeface="Avenir"/>
                <a:sym typeface="Avenir"/>
              </a:rPr>
              <a:t>But service is about more than assisting pilgrims to move around the town.</a:t>
            </a:r>
          </a:p>
          <a:p>
            <a:pPr algn="ctr">
              <a:lnSpc>
                <a:spcPts val="3119"/>
              </a:lnSpc>
            </a:pPr>
            <a:endParaRPr lang="en-US" sz="2599">
              <a:solidFill>
                <a:srgbClr val="000000"/>
              </a:solidFill>
              <a:latin typeface="Avenir"/>
              <a:ea typeface="Avenir"/>
              <a:cs typeface="Avenir"/>
              <a:sym typeface="Avenir"/>
            </a:endParaRPr>
          </a:p>
          <a:p>
            <a:pPr algn="ctr">
              <a:lnSpc>
                <a:spcPts val="3119"/>
              </a:lnSpc>
            </a:pPr>
            <a:r>
              <a:rPr lang="en-US" sz="2599">
                <a:solidFill>
                  <a:srgbClr val="000000"/>
                </a:solidFill>
                <a:latin typeface="Avenir"/>
                <a:ea typeface="Avenir"/>
                <a:cs typeface="Avenir"/>
                <a:sym typeface="Avenir"/>
              </a:rPr>
              <a:t>Service is about getting to know the pilgrims, talking to them - and listening in your turn.</a:t>
            </a:r>
          </a:p>
          <a:p>
            <a:pPr algn="ctr">
              <a:lnSpc>
                <a:spcPts val="3119"/>
              </a:lnSpc>
            </a:pPr>
            <a:endParaRPr lang="en-US" sz="2599">
              <a:solidFill>
                <a:srgbClr val="000000"/>
              </a:solidFill>
              <a:latin typeface="Avenir"/>
              <a:ea typeface="Avenir"/>
              <a:cs typeface="Avenir"/>
              <a:sym typeface="Avenir"/>
            </a:endParaRPr>
          </a:p>
          <a:p>
            <a:pPr algn="ctr">
              <a:lnSpc>
                <a:spcPts val="3119"/>
              </a:lnSpc>
            </a:pPr>
            <a:r>
              <a:rPr lang="en-US" sz="2599">
                <a:solidFill>
                  <a:srgbClr val="000000"/>
                </a:solidFill>
                <a:latin typeface="Avenir"/>
                <a:ea typeface="Avenir"/>
                <a:cs typeface="Avenir"/>
                <a:sym typeface="Avenir"/>
              </a:rPr>
              <a:t>We are fortunate that we can spend time with our assisted pilgrims - having a chat or a coffee in one of the cafes. </a:t>
            </a:r>
          </a:p>
        </p:txBody>
      </p:sp>
      <p:sp>
        <p:nvSpPr>
          <p:cNvPr id="12" name="TextBox 12"/>
          <p:cNvSpPr txBox="1"/>
          <p:nvPr/>
        </p:nvSpPr>
        <p:spPr>
          <a:xfrm>
            <a:off x="285475" y="425929"/>
            <a:ext cx="10018074" cy="2049009"/>
          </a:xfrm>
          <a:prstGeom prst="rect">
            <a:avLst/>
          </a:prstGeom>
        </p:spPr>
        <p:txBody>
          <a:bodyPr lIns="0" tIns="0" rIns="0" bIns="0" rtlCol="0" anchor="t">
            <a:spAutoFit/>
          </a:bodyPr>
          <a:lstStyle/>
          <a:p>
            <a:pPr marL="0" lvl="0" indent="0" algn="ctr">
              <a:lnSpc>
                <a:spcPts val="15400"/>
              </a:lnSpc>
              <a:spcBef>
                <a:spcPct val="0"/>
              </a:spcBef>
            </a:pPr>
            <a:r>
              <a:rPr lang="en-US" sz="15400" spc="646">
                <a:solidFill>
                  <a:srgbClr val="262A2E"/>
                </a:solidFill>
                <a:latin typeface="Alfa Slab One"/>
                <a:ea typeface="Alfa Slab One"/>
                <a:cs typeface="Alfa Slab One"/>
                <a:sym typeface="Alfa Slab One"/>
              </a:rPr>
              <a:t>SERVICE</a:t>
            </a:r>
          </a:p>
        </p:txBody>
      </p:sp>
      <p:sp>
        <p:nvSpPr>
          <p:cNvPr id="13" name="TextBox 13"/>
          <p:cNvSpPr txBox="1"/>
          <p:nvPr/>
        </p:nvSpPr>
        <p:spPr>
          <a:xfrm>
            <a:off x="4964489" y="5916055"/>
            <a:ext cx="7568252" cy="2790825"/>
          </a:xfrm>
          <a:prstGeom prst="rect">
            <a:avLst/>
          </a:prstGeom>
        </p:spPr>
        <p:txBody>
          <a:bodyPr lIns="0" tIns="0" rIns="0" bIns="0" rtlCol="0" anchor="t">
            <a:spAutoFit/>
          </a:bodyPr>
          <a:lstStyle/>
          <a:p>
            <a:pPr algn="ctr">
              <a:lnSpc>
                <a:spcPts val="3119"/>
              </a:lnSpc>
            </a:pPr>
            <a:r>
              <a:rPr lang="en-US" sz="2599">
                <a:solidFill>
                  <a:srgbClr val="000000"/>
                </a:solidFill>
                <a:latin typeface="Avenir"/>
                <a:ea typeface="Avenir"/>
                <a:cs typeface="Avenir"/>
                <a:sym typeface="Avenir"/>
              </a:rPr>
              <a:t>The first time a youth pilgrim assists a pilgrim it can be a bit nerve-wracking for some, but by the end of the week you will be chatting to our assisted pilgrims as if they are ‘old’ friends.</a:t>
            </a:r>
          </a:p>
          <a:p>
            <a:pPr algn="ctr">
              <a:lnSpc>
                <a:spcPts val="3119"/>
              </a:lnSpc>
            </a:pPr>
            <a:endParaRPr lang="en-US" sz="2599">
              <a:solidFill>
                <a:srgbClr val="000000"/>
              </a:solidFill>
              <a:latin typeface="Avenir"/>
              <a:ea typeface="Avenir"/>
              <a:cs typeface="Avenir"/>
              <a:sym typeface="Avenir"/>
            </a:endParaRPr>
          </a:p>
          <a:p>
            <a:pPr algn="ctr">
              <a:lnSpc>
                <a:spcPts val="3119"/>
              </a:lnSpc>
            </a:pPr>
            <a:r>
              <a:rPr lang="en-US" sz="2599">
                <a:solidFill>
                  <a:srgbClr val="000000"/>
                </a:solidFill>
                <a:latin typeface="Avenir"/>
                <a:ea typeface="Avenir"/>
                <a:cs typeface="Avenir"/>
                <a:sym typeface="Avenir"/>
              </a:rPr>
              <a:t>We always work in two’s so there is always someone with you. </a:t>
            </a:r>
          </a:p>
        </p:txBody>
      </p:sp>
      <p:sp>
        <p:nvSpPr>
          <p:cNvPr id="14" name="TextBox 14"/>
          <p:cNvSpPr txBox="1"/>
          <p:nvPr/>
        </p:nvSpPr>
        <p:spPr>
          <a:xfrm>
            <a:off x="182730" y="8866861"/>
            <a:ext cx="12350011" cy="1228725"/>
          </a:xfrm>
          <a:prstGeom prst="rect">
            <a:avLst/>
          </a:prstGeom>
        </p:spPr>
        <p:txBody>
          <a:bodyPr lIns="0" tIns="0" rIns="0" bIns="0" rtlCol="0" anchor="t">
            <a:spAutoFit/>
          </a:bodyPr>
          <a:lstStyle/>
          <a:p>
            <a:pPr algn="ctr">
              <a:lnSpc>
                <a:spcPts val="3119"/>
              </a:lnSpc>
            </a:pPr>
            <a:r>
              <a:rPr lang="en-US" sz="2599">
                <a:solidFill>
                  <a:srgbClr val="000000"/>
                </a:solidFill>
                <a:latin typeface="Avenir"/>
                <a:ea typeface="Avenir"/>
                <a:cs typeface="Avenir"/>
                <a:sym typeface="Avenir"/>
              </a:rPr>
              <a:t>For many young people this service we offer is the most important and valuable part of the week for them - and it often makes the day of our assisted pilgrims to be able to chat to you!</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8C52FF"/>
        </a:solidFill>
        <a:effectLst/>
      </p:bgPr>
    </p:bg>
    <p:spTree>
      <p:nvGrpSpPr>
        <p:cNvPr id="1" name=""/>
        <p:cNvGrpSpPr/>
        <p:nvPr/>
      </p:nvGrpSpPr>
      <p:grpSpPr>
        <a:xfrm>
          <a:off x="0" y="0"/>
          <a:ext cx="0" cy="0"/>
          <a:chOff x="0" y="0"/>
          <a:chExt cx="0" cy="0"/>
        </a:xfrm>
      </p:grpSpPr>
      <p:grpSp>
        <p:nvGrpSpPr>
          <p:cNvPr id="2" name="Group 2"/>
          <p:cNvGrpSpPr/>
          <p:nvPr/>
        </p:nvGrpSpPr>
        <p:grpSpPr>
          <a:xfrm>
            <a:off x="3369884" y="0"/>
            <a:ext cx="14918116" cy="10287000"/>
            <a:chOff x="0" y="0"/>
            <a:chExt cx="8037167" cy="5542143"/>
          </a:xfrm>
        </p:grpSpPr>
        <p:sp>
          <p:nvSpPr>
            <p:cNvPr id="3" name="Freeform 3"/>
            <p:cNvSpPr/>
            <p:nvPr/>
          </p:nvSpPr>
          <p:spPr>
            <a:xfrm>
              <a:off x="0" y="0"/>
              <a:ext cx="8037167" cy="5542143"/>
            </a:xfrm>
            <a:custGeom>
              <a:avLst/>
              <a:gdLst/>
              <a:ahLst/>
              <a:cxnLst/>
              <a:rect l="l" t="t" r="r" b="b"/>
              <a:pathLst>
                <a:path w="8037167" h="5542143">
                  <a:moveTo>
                    <a:pt x="0" y="0"/>
                  </a:moveTo>
                  <a:lnTo>
                    <a:pt x="8037167" y="0"/>
                  </a:lnTo>
                  <a:lnTo>
                    <a:pt x="8037167" y="5542143"/>
                  </a:lnTo>
                  <a:lnTo>
                    <a:pt x="0" y="5542143"/>
                  </a:lnTo>
                  <a:close/>
                </a:path>
              </a:pathLst>
            </a:custGeom>
            <a:solidFill>
              <a:srgbClr val="FFFFFF"/>
            </a:solidFill>
          </p:spPr>
        </p:sp>
        <p:sp>
          <p:nvSpPr>
            <p:cNvPr id="4" name="TextBox 4"/>
            <p:cNvSpPr txBox="1"/>
            <p:nvPr/>
          </p:nvSpPr>
          <p:spPr>
            <a:xfrm>
              <a:off x="0" y="-38100"/>
              <a:ext cx="8037167" cy="5580243"/>
            </a:xfrm>
            <a:prstGeom prst="rect">
              <a:avLst/>
            </a:prstGeom>
          </p:spPr>
          <p:txBody>
            <a:bodyPr lIns="50800" tIns="50800" rIns="50800" bIns="50800" rtlCol="0" anchor="ctr"/>
            <a:lstStyle/>
            <a:p>
              <a:pPr algn="ctr">
                <a:lnSpc>
                  <a:spcPts val="2659"/>
                </a:lnSpc>
                <a:spcBef>
                  <a:spcPct val="0"/>
                </a:spcBef>
              </a:pPr>
              <a:endParaRPr/>
            </a:p>
          </p:txBody>
        </p:sp>
      </p:grpSp>
      <p:sp>
        <p:nvSpPr>
          <p:cNvPr id="5" name="Freeform 5"/>
          <p:cNvSpPr/>
          <p:nvPr/>
        </p:nvSpPr>
        <p:spPr>
          <a:xfrm>
            <a:off x="151763" y="165571"/>
            <a:ext cx="876937" cy="685605"/>
          </a:xfrm>
          <a:custGeom>
            <a:avLst/>
            <a:gdLst/>
            <a:ahLst/>
            <a:cxnLst/>
            <a:rect l="l" t="t" r="r" b="b"/>
            <a:pathLst>
              <a:path w="876937" h="685605">
                <a:moveTo>
                  <a:pt x="0" y="0"/>
                </a:moveTo>
                <a:lnTo>
                  <a:pt x="876937" y="0"/>
                </a:lnTo>
                <a:lnTo>
                  <a:pt x="876937" y="685606"/>
                </a:lnTo>
                <a:lnTo>
                  <a:pt x="0" y="685606"/>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6" name="Freeform 6"/>
          <p:cNvSpPr/>
          <p:nvPr/>
        </p:nvSpPr>
        <p:spPr>
          <a:xfrm rot="672749">
            <a:off x="14996564" y="4121115"/>
            <a:ext cx="3041352" cy="1375142"/>
          </a:xfrm>
          <a:custGeom>
            <a:avLst/>
            <a:gdLst/>
            <a:ahLst/>
            <a:cxnLst/>
            <a:rect l="l" t="t" r="r" b="b"/>
            <a:pathLst>
              <a:path w="3041352" h="1375142">
                <a:moveTo>
                  <a:pt x="0" y="0"/>
                </a:moveTo>
                <a:lnTo>
                  <a:pt x="3041351" y="0"/>
                </a:lnTo>
                <a:lnTo>
                  <a:pt x="3041351" y="1375143"/>
                </a:lnTo>
                <a:lnTo>
                  <a:pt x="0" y="1375143"/>
                </a:lnTo>
                <a:lnTo>
                  <a:pt x="0" y="0"/>
                </a:lnTo>
                <a:close/>
              </a:path>
            </a:pathLst>
          </a:custGeom>
          <a:blipFill>
            <a:blip r:embed="rId4"/>
            <a:stretch>
              <a:fillRect/>
            </a:stretch>
          </a:blipFill>
        </p:spPr>
      </p:sp>
      <p:sp>
        <p:nvSpPr>
          <p:cNvPr id="7" name="Freeform 7"/>
          <p:cNvSpPr/>
          <p:nvPr/>
        </p:nvSpPr>
        <p:spPr>
          <a:xfrm>
            <a:off x="12273647" y="3189813"/>
            <a:ext cx="2054059" cy="1540544"/>
          </a:xfrm>
          <a:custGeom>
            <a:avLst/>
            <a:gdLst/>
            <a:ahLst/>
            <a:cxnLst/>
            <a:rect l="l" t="t" r="r" b="b"/>
            <a:pathLst>
              <a:path w="2054059" h="1540544">
                <a:moveTo>
                  <a:pt x="0" y="0"/>
                </a:moveTo>
                <a:lnTo>
                  <a:pt x="2054059" y="0"/>
                </a:lnTo>
                <a:lnTo>
                  <a:pt x="2054059" y="1540544"/>
                </a:lnTo>
                <a:lnTo>
                  <a:pt x="0" y="1540544"/>
                </a:lnTo>
                <a:lnTo>
                  <a:pt x="0" y="0"/>
                </a:lnTo>
                <a:close/>
              </a:path>
            </a:pathLst>
          </a:custGeom>
          <a:blipFill>
            <a:blip r:embed="rId5"/>
            <a:stretch>
              <a:fillRect/>
            </a:stretch>
          </a:blipFill>
        </p:spPr>
      </p:sp>
      <p:grpSp>
        <p:nvGrpSpPr>
          <p:cNvPr id="8" name="Group 8"/>
          <p:cNvGrpSpPr/>
          <p:nvPr/>
        </p:nvGrpSpPr>
        <p:grpSpPr>
          <a:xfrm>
            <a:off x="3369884" y="209"/>
            <a:ext cx="14918116" cy="2467099"/>
            <a:chOff x="0" y="0"/>
            <a:chExt cx="3929051" cy="649771"/>
          </a:xfrm>
        </p:grpSpPr>
        <p:sp>
          <p:nvSpPr>
            <p:cNvPr id="9" name="Freeform 9"/>
            <p:cNvSpPr/>
            <p:nvPr/>
          </p:nvSpPr>
          <p:spPr>
            <a:xfrm>
              <a:off x="0" y="0"/>
              <a:ext cx="3929051" cy="649771"/>
            </a:xfrm>
            <a:custGeom>
              <a:avLst/>
              <a:gdLst/>
              <a:ahLst/>
              <a:cxnLst/>
              <a:rect l="l" t="t" r="r" b="b"/>
              <a:pathLst>
                <a:path w="3929051" h="649771">
                  <a:moveTo>
                    <a:pt x="0" y="0"/>
                  </a:moveTo>
                  <a:lnTo>
                    <a:pt x="3929051" y="0"/>
                  </a:lnTo>
                  <a:lnTo>
                    <a:pt x="3929051" y="649771"/>
                  </a:lnTo>
                  <a:lnTo>
                    <a:pt x="0" y="649771"/>
                  </a:lnTo>
                  <a:close/>
                </a:path>
              </a:pathLst>
            </a:custGeom>
            <a:solidFill>
              <a:srgbClr val="FFDE59"/>
            </a:solidFill>
          </p:spPr>
        </p:sp>
        <p:sp>
          <p:nvSpPr>
            <p:cNvPr id="10" name="TextBox 10"/>
            <p:cNvSpPr txBox="1"/>
            <p:nvPr/>
          </p:nvSpPr>
          <p:spPr>
            <a:xfrm>
              <a:off x="0" y="-38100"/>
              <a:ext cx="3929051" cy="687871"/>
            </a:xfrm>
            <a:prstGeom prst="rect">
              <a:avLst/>
            </a:prstGeom>
          </p:spPr>
          <p:txBody>
            <a:bodyPr lIns="50800" tIns="50800" rIns="50800" bIns="50800" rtlCol="0" anchor="ctr"/>
            <a:lstStyle/>
            <a:p>
              <a:pPr algn="ctr">
                <a:lnSpc>
                  <a:spcPts val="2659"/>
                </a:lnSpc>
              </a:pPr>
              <a:endParaRPr/>
            </a:p>
          </p:txBody>
        </p:sp>
      </p:grpSp>
      <p:sp>
        <p:nvSpPr>
          <p:cNvPr id="11" name="TextBox 11"/>
          <p:cNvSpPr txBox="1"/>
          <p:nvPr/>
        </p:nvSpPr>
        <p:spPr>
          <a:xfrm>
            <a:off x="3462832" y="2502895"/>
            <a:ext cx="8677917" cy="1733550"/>
          </a:xfrm>
          <a:prstGeom prst="rect">
            <a:avLst/>
          </a:prstGeom>
        </p:spPr>
        <p:txBody>
          <a:bodyPr lIns="0" tIns="0" rIns="0" bIns="0" rtlCol="0" anchor="t">
            <a:spAutoFit/>
          </a:bodyPr>
          <a:lstStyle/>
          <a:p>
            <a:pPr algn="l">
              <a:lnSpc>
                <a:spcPts val="3359"/>
              </a:lnSpc>
            </a:pPr>
            <a:r>
              <a:rPr lang="en-US" sz="2799">
                <a:solidFill>
                  <a:srgbClr val="000000"/>
                </a:solidFill>
                <a:latin typeface="Avenir"/>
                <a:ea typeface="Avenir"/>
                <a:cs typeface="Avenir"/>
                <a:sym typeface="Avenir"/>
              </a:rPr>
              <a:t>It might surprise some people that a pilgrimage has a social side to it. But it really shouldn’t. </a:t>
            </a:r>
          </a:p>
          <a:p>
            <a:pPr algn="l">
              <a:lnSpc>
                <a:spcPts val="3359"/>
              </a:lnSpc>
            </a:pPr>
            <a:endParaRPr lang="en-US" sz="2799">
              <a:solidFill>
                <a:srgbClr val="000000"/>
              </a:solidFill>
              <a:latin typeface="Avenir"/>
              <a:ea typeface="Avenir"/>
              <a:cs typeface="Avenir"/>
              <a:sym typeface="Avenir"/>
            </a:endParaRPr>
          </a:p>
          <a:p>
            <a:pPr algn="l">
              <a:lnSpc>
                <a:spcPts val="3359"/>
              </a:lnSpc>
            </a:pPr>
            <a:r>
              <a:rPr lang="en-US" sz="2799">
                <a:solidFill>
                  <a:srgbClr val="000000"/>
                </a:solidFill>
                <a:latin typeface="Avenir"/>
                <a:ea typeface="Avenir"/>
                <a:cs typeface="Avenir"/>
                <a:sym typeface="Avenir"/>
              </a:rPr>
              <a:t>And the social side of Lourdes is very important.</a:t>
            </a:r>
          </a:p>
        </p:txBody>
      </p:sp>
      <p:sp>
        <p:nvSpPr>
          <p:cNvPr id="12" name="TextBox 12"/>
          <p:cNvSpPr txBox="1"/>
          <p:nvPr/>
        </p:nvSpPr>
        <p:spPr>
          <a:xfrm>
            <a:off x="10920305" y="1511211"/>
            <a:ext cx="5371502" cy="1434939"/>
          </a:xfrm>
          <a:prstGeom prst="rect">
            <a:avLst/>
          </a:prstGeom>
        </p:spPr>
        <p:txBody>
          <a:bodyPr lIns="0" tIns="0" rIns="0" bIns="0" rtlCol="0" anchor="t">
            <a:spAutoFit/>
          </a:bodyPr>
          <a:lstStyle/>
          <a:p>
            <a:pPr algn="ctr">
              <a:lnSpc>
                <a:spcPts val="9582"/>
              </a:lnSpc>
            </a:pPr>
            <a:r>
              <a:rPr lang="en-US" sz="13688">
                <a:solidFill>
                  <a:srgbClr val="B39EFF"/>
                </a:solidFill>
                <a:latin typeface="Genty"/>
                <a:ea typeface="Genty"/>
                <a:cs typeface="Genty"/>
                <a:sym typeface="Genty"/>
              </a:rPr>
              <a:t>Social</a:t>
            </a:r>
          </a:p>
        </p:txBody>
      </p:sp>
      <p:sp>
        <p:nvSpPr>
          <p:cNvPr id="13" name="TextBox 13"/>
          <p:cNvSpPr txBox="1"/>
          <p:nvPr/>
        </p:nvSpPr>
        <p:spPr>
          <a:xfrm>
            <a:off x="3462832" y="4382293"/>
            <a:ext cx="8677917" cy="1533525"/>
          </a:xfrm>
          <a:prstGeom prst="rect">
            <a:avLst/>
          </a:prstGeom>
        </p:spPr>
        <p:txBody>
          <a:bodyPr lIns="0" tIns="0" rIns="0" bIns="0" rtlCol="0" anchor="t">
            <a:spAutoFit/>
          </a:bodyPr>
          <a:lstStyle/>
          <a:p>
            <a:pPr algn="l">
              <a:lnSpc>
                <a:spcPts val="2999"/>
              </a:lnSpc>
            </a:pPr>
            <a:r>
              <a:rPr lang="en-US" sz="2499">
                <a:solidFill>
                  <a:srgbClr val="000000"/>
                </a:solidFill>
                <a:latin typeface="Avenir"/>
                <a:ea typeface="Avenir"/>
                <a:cs typeface="Avenir"/>
                <a:sym typeface="Avenir"/>
              </a:rPr>
              <a:t>It is important that we are not just a ‘taxi service’ for our assisted pilgrims and that we socialise with them when we can - to be able to talk to them and them talk to us is what makes the pilgrimage such a powerful experience.</a:t>
            </a:r>
          </a:p>
        </p:txBody>
      </p:sp>
      <p:sp>
        <p:nvSpPr>
          <p:cNvPr id="14" name="Freeform 14"/>
          <p:cNvSpPr/>
          <p:nvPr/>
        </p:nvSpPr>
        <p:spPr>
          <a:xfrm>
            <a:off x="11943584" y="6079444"/>
            <a:ext cx="6199003" cy="4022653"/>
          </a:xfrm>
          <a:custGeom>
            <a:avLst/>
            <a:gdLst/>
            <a:ahLst/>
            <a:cxnLst/>
            <a:rect l="l" t="t" r="r" b="b"/>
            <a:pathLst>
              <a:path w="6199003" h="4022653">
                <a:moveTo>
                  <a:pt x="0" y="0"/>
                </a:moveTo>
                <a:lnTo>
                  <a:pt x="6199003" y="0"/>
                </a:lnTo>
                <a:lnTo>
                  <a:pt x="6199003" y="4022653"/>
                </a:lnTo>
                <a:lnTo>
                  <a:pt x="0" y="4022653"/>
                </a:lnTo>
                <a:lnTo>
                  <a:pt x="0" y="0"/>
                </a:lnTo>
                <a:close/>
              </a:path>
            </a:pathLst>
          </a:custGeom>
          <a:blipFill>
            <a:blip r:embed="rId6"/>
            <a:stretch>
              <a:fillRect t="-15576"/>
            </a:stretch>
          </a:blipFill>
        </p:spPr>
      </p:sp>
      <p:sp>
        <p:nvSpPr>
          <p:cNvPr id="15" name="Freeform 15"/>
          <p:cNvSpPr/>
          <p:nvPr/>
        </p:nvSpPr>
        <p:spPr>
          <a:xfrm>
            <a:off x="3462832" y="6185164"/>
            <a:ext cx="4843237" cy="3268510"/>
          </a:xfrm>
          <a:custGeom>
            <a:avLst/>
            <a:gdLst/>
            <a:ahLst/>
            <a:cxnLst/>
            <a:rect l="l" t="t" r="r" b="b"/>
            <a:pathLst>
              <a:path w="4843237" h="3268510">
                <a:moveTo>
                  <a:pt x="0" y="0"/>
                </a:moveTo>
                <a:lnTo>
                  <a:pt x="4843237" y="0"/>
                </a:lnTo>
                <a:lnTo>
                  <a:pt x="4843237" y="3268510"/>
                </a:lnTo>
                <a:lnTo>
                  <a:pt x="0" y="3268510"/>
                </a:lnTo>
                <a:lnTo>
                  <a:pt x="0" y="0"/>
                </a:lnTo>
                <a:close/>
              </a:path>
            </a:pathLst>
          </a:custGeom>
          <a:blipFill>
            <a:blip r:embed="rId7"/>
            <a:stretch>
              <a:fillRect l="-4655" t="-18705" r="-15770" b="-15240"/>
            </a:stretch>
          </a:blipFill>
        </p:spPr>
      </p:sp>
      <p:grpSp>
        <p:nvGrpSpPr>
          <p:cNvPr id="16" name="Group 16"/>
          <p:cNvGrpSpPr/>
          <p:nvPr/>
        </p:nvGrpSpPr>
        <p:grpSpPr>
          <a:xfrm rot="664750">
            <a:off x="14248190" y="2051726"/>
            <a:ext cx="4087232" cy="2197647"/>
            <a:chOff x="0" y="0"/>
            <a:chExt cx="5449642" cy="2930195"/>
          </a:xfrm>
        </p:grpSpPr>
        <p:grpSp>
          <p:nvGrpSpPr>
            <p:cNvPr id="17" name="Group 17"/>
            <p:cNvGrpSpPr/>
            <p:nvPr/>
          </p:nvGrpSpPr>
          <p:grpSpPr>
            <a:xfrm rot="-643617">
              <a:off x="141306" y="463362"/>
              <a:ext cx="5167031" cy="2003471"/>
              <a:chOff x="0" y="0"/>
              <a:chExt cx="1258964" cy="488152"/>
            </a:xfrm>
          </p:grpSpPr>
          <p:sp>
            <p:nvSpPr>
              <p:cNvPr id="18" name="Freeform 18"/>
              <p:cNvSpPr/>
              <p:nvPr/>
            </p:nvSpPr>
            <p:spPr>
              <a:xfrm>
                <a:off x="0" y="0"/>
                <a:ext cx="1258964" cy="488152"/>
              </a:xfrm>
              <a:custGeom>
                <a:avLst/>
                <a:gdLst/>
                <a:ahLst/>
                <a:cxnLst/>
                <a:rect l="l" t="t" r="r" b="b"/>
                <a:pathLst>
                  <a:path w="1258964" h="488152">
                    <a:moveTo>
                      <a:pt x="101886" y="0"/>
                    </a:moveTo>
                    <a:lnTo>
                      <a:pt x="1157078" y="0"/>
                    </a:lnTo>
                    <a:cubicBezTo>
                      <a:pt x="1184100" y="0"/>
                      <a:pt x="1210015" y="10734"/>
                      <a:pt x="1229122" y="29842"/>
                    </a:cubicBezTo>
                    <a:cubicBezTo>
                      <a:pt x="1248230" y="48949"/>
                      <a:pt x="1258964" y="74865"/>
                      <a:pt x="1258964" y="101886"/>
                    </a:cubicBezTo>
                    <a:lnTo>
                      <a:pt x="1258964" y="386266"/>
                    </a:lnTo>
                    <a:cubicBezTo>
                      <a:pt x="1258964" y="442536"/>
                      <a:pt x="1213348" y="488152"/>
                      <a:pt x="1157078" y="488152"/>
                    </a:cubicBezTo>
                    <a:lnTo>
                      <a:pt x="101886" y="488152"/>
                    </a:lnTo>
                    <a:cubicBezTo>
                      <a:pt x="74865" y="488152"/>
                      <a:pt x="48949" y="477418"/>
                      <a:pt x="29842" y="458310"/>
                    </a:cubicBezTo>
                    <a:cubicBezTo>
                      <a:pt x="10734" y="439203"/>
                      <a:pt x="0" y="413288"/>
                      <a:pt x="0" y="386266"/>
                    </a:cubicBezTo>
                    <a:lnTo>
                      <a:pt x="0" y="101886"/>
                    </a:lnTo>
                    <a:cubicBezTo>
                      <a:pt x="0" y="74865"/>
                      <a:pt x="10734" y="48949"/>
                      <a:pt x="29842" y="29842"/>
                    </a:cubicBezTo>
                    <a:cubicBezTo>
                      <a:pt x="48949" y="10734"/>
                      <a:pt x="74865" y="0"/>
                      <a:pt x="101886" y="0"/>
                    </a:cubicBezTo>
                    <a:close/>
                  </a:path>
                </a:pathLst>
              </a:custGeom>
              <a:solidFill>
                <a:srgbClr val="262A2E"/>
              </a:solidFill>
            </p:spPr>
          </p:sp>
          <p:sp>
            <p:nvSpPr>
              <p:cNvPr id="19" name="TextBox 19"/>
              <p:cNvSpPr txBox="1"/>
              <p:nvPr/>
            </p:nvSpPr>
            <p:spPr>
              <a:xfrm>
                <a:off x="0" y="-38100"/>
                <a:ext cx="1258964" cy="526252"/>
              </a:xfrm>
              <a:prstGeom prst="rect">
                <a:avLst/>
              </a:prstGeom>
            </p:spPr>
            <p:txBody>
              <a:bodyPr lIns="41184" tIns="41184" rIns="41184" bIns="41184" rtlCol="0" anchor="ctr"/>
              <a:lstStyle/>
              <a:p>
                <a:pPr algn="ctr">
                  <a:lnSpc>
                    <a:spcPts val="2659"/>
                  </a:lnSpc>
                </a:pPr>
                <a:endParaRPr/>
              </a:p>
            </p:txBody>
          </p:sp>
        </p:grpSp>
        <p:sp>
          <p:nvSpPr>
            <p:cNvPr id="20" name="TextBox 20"/>
            <p:cNvSpPr txBox="1"/>
            <p:nvPr/>
          </p:nvSpPr>
          <p:spPr>
            <a:xfrm rot="-683746">
              <a:off x="200104" y="689330"/>
              <a:ext cx="4999465" cy="1598384"/>
            </a:xfrm>
            <a:prstGeom prst="rect">
              <a:avLst/>
            </a:prstGeom>
          </p:spPr>
          <p:txBody>
            <a:bodyPr lIns="0" tIns="0" rIns="0" bIns="0" rtlCol="0" anchor="t">
              <a:spAutoFit/>
            </a:bodyPr>
            <a:lstStyle/>
            <a:p>
              <a:pPr algn="ctr">
                <a:lnSpc>
                  <a:spcPts val="2421"/>
                </a:lnSpc>
              </a:pPr>
              <a:r>
                <a:rPr lang="en-US" sz="1729">
                  <a:solidFill>
                    <a:srgbClr val="DDBC36"/>
                  </a:solidFill>
                  <a:latin typeface="Magnolia Script"/>
                  <a:ea typeface="Magnolia Script"/>
                  <a:cs typeface="Magnolia Script"/>
                  <a:sym typeface="Magnolia Script"/>
                </a:rPr>
                <a:t>All pilgrimages have a social side to them - just look at Jesus’ travels in the Gospels and the famous story of the Canterbury Tales!</a:t>
              </a:r>
            </a:p>
          </p:txBody>
        </p:sp>
      </p:grpSp>
      <p:sp>
        <p:nvSpPr>
          <p:cNvPr id="21" name="Freeform 21"/>
          <p:cNvSpPr/>
          <p:nvPr/>
        </p:nvSpPr>
        <p:spPr>
          <a:xfrm rot="1559492" flipH="1" flipV="1">
            <a:off x="13855067" y="3531526"/>
            <a:ext cx="1083119" cy="1386392"/>
          </a:xfrm>
          <a:custGeom>
            <a:avLst/>
            <a:gdLst/>
            <a:ahLst/>
            <a:cxnLst/>
            <a:rect l="l" t="t" r="r" b="b"/>
            <a:pathLst>
              <a:path w="1083119" h="1386392">
                <a:moveTo>
                  <a:pt x="1083119" y="1386393"/>
                </a:moveTo>
                <a:lnTo>
                  <a:pt x="0" y="1386393"/>
                </a:lnTo>
                <a:lnTo>
                  <a:pt x="0" y="0"/>
                </a:lnTo>
                <a:lnTo>
                  <a:pt x="1083119" y="0"/>
                </a:lnTo>
                <a:lnTo>
                  <a:pt x="1083119" y="1386393"/>
                </a:lnTo>
                <a:close/>
              </a:path>
            </a:pathLst>
          </a:custGeom>
          <a:blipFill>
            <a:blip r:embed="rId8">
              <a:extLst>
                <a:ext uri="{96DAC541-7B7A-43D3-8B79-37D633B846F1}">
                  <asvg:svgBlip xmlns:asvg="http://schemas.microsoft.com/office/drawing/2016/SVG/main" r:embed="rId9"/>
                </a:ext>
              </a:extLst>
            </a:blip>
            <a:stretch>
              <a:fillRect/>
            </a:stretch>
          </a:blipFill>
        </p:spPr>
      </p:sp>
      <p:sp>
        <p:nvSpPr>
          <p:cNvPr id="22" name="Freeform 22"/>
          <p:cNvSpPr/>
          <p:nvPr/>
        </p:nvSpPr>
        <p:spPr>
          <a:xfrm rot="10694391">
            <a:off x="16907401" y="3413553"/>
            <a:ext cx="1016793" cy="1301495"/>
          </a:xfrm>
          <a:custGeom>
            <a:avLst/>
            <a:gdLst/>
            <a:ahLst/>
            <a:cxnLst/>
            <a:rect l="l" t="t" r="r" b="b"/>
            <a:pathLst>
              <a:path w="1016793" h="1301495">
                <a:moveTo>
                  <a:pt x="0" y="0"/>
                </a:moveTo>
                <a:lnTo>
                  <a:pt x="1016793" y="0"/>
                </a:lnTo>
                <a:lnTo>
                  <a:pt x="1016793" y="1301496"/>
                </a:lnTo>
                <a:lnTo>
                  <a:pt x="0" y="1301496"/>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sp>
      <p:sp>
        <p:nvSpPr>
          <p:cNvPr id="23" name="TextBox 23"/>
          <p:cNvSpPr txBox="1"/>
          <p:nvPr/>
        </p:nvSpPr>
        <p:spPr>
          <a:xfrm>
            <a:off x="3574037" y="192522"/>
            <a:ext cx="14713963" cy="1818231"/>
          </a:xfrm>
          <a:prstGeom prst="rect">
            <a:avLst/>
          </a:prstGeom>
        </p:spPr>
        <p:txBody>
          <a:bodyPr lIns="0" tIns="0" rIns="0" bIns="0" rtlCol="0" anchor="t">
            <a:spAutoFit/>
          </a:bodyPr>
          <a:lstStyle/>
          <a:p>
            <a:pPr algn="l">
              <a:lnSpc>
                <a:spcPts val="7032"/>
              </a:lnSpc>
            </a:pPr>
            <a:r>
              <a:rPr lang="en-US" sz="7103" b="1">
                <a:solidFill>
                  <a:srgbClr val="000000"/>
                </a:solidFill>
                <a:latin typeface="Bricolage Grotesque Bold"/>
                <a:ea typeface="Bricolage Grotesque Bold"/>
                <a:cs typeface="Bricolage Grotesque Bold"/>
                <a:sym typeface="Bricolage Grotesque Bold"/>
              </a:rPr>
              <a:t>YES INDEED, SO LET’S LOOK AT THE SECOND ‘S’ - </a:t>
            </a:r>
          </a:p>
        </p:txBody>
      </p:sp>
      <p:sp>
        <p:nvSpPr>
          <p:cNvPr id="24" name="TextBox 24"/>
          <p:cNvSpPr txBox="1"/>
          <p:nvPr/>
        </p:nvSpPr>
        <p:spPr>
          <a:xfrm>
            <a:off x="185909" y="1115218"/>
            <a:ext cx="2745824" cy="8001000"/>
          </a:xfrm>
          <a:prstGeom prst="rect">
            <a:avLst/>
          </a:prstGeom>
        </p:spPr>
        <p:txBody>
          <a:bodyPr lIns="0" tIns="0" rIns="0" bIns="0" rtlCol="0" anchor="t">
            <a:spAutoFit/>
          </a:bodyPr>
          <a:lstStyle/>
          <a:p>
            <a:pPr algn="l">
              <a:lnSpc>
                <a:spcPts val="6959"/>
              </a:lnSpc>
            </a:pPr>
            <a:r>
              <a:rPr lang="en-US" sz="5799">
                <a:solidFill>
                  <a:srgbClr val="FFFFFF"/>
                </a:solidFill>
                <a:latin typeface="Avenir"/>
                <a:ea typeface="Avenir"/>
                <a:cs typeface="Avenir"/>
                <a:sym typeface="Avenir"/>
              </a:rPr>
              <a:t>So by the sound of it there is a social side to the service</a:t>
            </a:r>
          </a:p>
        </p:txBody>
      </p:sp>
      <p:sp>
        <p:nvSpPr>
          <p:cNvPr id="25" name="TextBox 25"/>
          <p:cNvSpPr txBox="1"/>
          <p:nvPr/>
        </p:nvSpPr>
        <p:spPr>
          <a:xfrm>
            <a:off x="8552874" y="6096028"/>
            <a:ext cx="3143905" cy="4006069"/>
          </a:xfrm>
          <a:prstGeom prst="rect">
            <a:avLst/>
          </a:prstGeom>
        </p:spPr>
        <p:txBody>
          <a:bodyPr lIns="0" tIns="0" rIns="0" bIns="0" rtlCol="0" anchor="t">
            <a:spAutoFit/>
          </a:bodyPr>
          <a:lstStyle/>
          <a:p>
            <a:pPr algn="ctr">
              <a:lnSpc>
                <a:spcPts val="4448"/>
              </a:lnSpc>
            </a:pPr>
            <a:r>
              <a:rPr lang="en-US" sz="3707" b="1">
                <a:solidFill>
                  <a:srgbClr val="8C52FF"/>
                </a:solidFill>
                <a:latin typeface="Avenir Bold"/>
                <a:ea typeface="Avenir Bold"/>
                <a:cs typeface="Avenir Bold"/>
                <a:sym typeface="Avenir Bold"/>
              </a:rPr>
              <a:t>But the social side of Lourdes comes alive with your own coach community!!</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8C52FF"/>
        </a:solidFill>
        <a:effectLst/>
      </p:bgPr>
    </p:bg>
    <p:spTree>
      <p:nvGrpSpPr>
        <p:cNvPr id="1" name=""/>
        <p:cNvGrpSpPr/>
        <p:nvPr/>
      </p:nvGrpSpPr>
      <p:grpSpPr>
        <a:xfrm>
          <a:off x="0" y="0"/>
          <a:ext cx="0" cy="0"/>
          <a:chOff x="0" y="0"/>
          <a:chExt cx="0" cy="0"/>
        </a:xfrm>
      </p:grpSpPr>
      <p:grpSp>
        <p:nvGrpSpPr>
          <p:cNvPr id="2" name="Group 2"/>
          <p:cNvGrpSpPr/>
          <p:nvPr/>
        </p:nvGrpSpPr>
        <p:grpSpPr>
          <a:xfrm>
            <a:off x="0" y="2319209"/>
            <a:ext cx="18288000" cy="7967791"/>
            <a:chOff x="0" y="0"/>
            <a:chExt cx="9852699" cy="4292665"/>
          </a:xfrm>
        </p:grpSpPr>
        <p:sp>
          <p:nvSpPr>
            <p:cNvPr id="3" name="Freeform 3"/>
            <p:cNvSpPr/>
            <p:nvPr/>
          </p:nvSpPr>
          <p:spPr>
            <a:xfrm>
              <a:off x="0" y="0"/>
              <a:ext cx="9852699" cy="4292665"/>
            </a:xfrm>
            <a:custGeom>
              <a:avLst/>
              <a:gdLst/>
              <a:ahLst/>
              <a:cxnLst/>
              <a:rect l="l" t="t" r="r" b="b"/>
              <a:pathLst>
                <a:path w="9852699" h="4292665">
                  <a:moveTo>
                    <a:pt x="0" y="0"/>
                  </a:moveTo>
                  <a:lnTo>
                    <a:pt x="9852699" y="0"/>
                  </a:lnTo>
                  <a:lnTo>
                    <a:pt x="9852699" y="4292665"/>
                  </a:lnTo>
                  <a:lnTo>
                    <a:pt x="0" y="4292665"/>
                  </a:lnTo>
                  <a:close/>
                </a:path>
              </a:pathLst>
            </a:custGeom>
            <a:solidFill>
              <a:srgbClr val="FFFFFF"/>
            </a:solidFill>
          </p:spPr>
        </p:sp>
        <p:sp>
          <p:nvSpPr>
            <p:cNvPr id="4" name="TextBox 4"/>
            <p:cNvSpPr txBox="1"/>
            <p:nvPr/>
          </p:nvSpPr>
          <p:spPr>
            <a:xfrm>
              <a:off x="0" y="-38100"/>
              <a:ext cx="9852699" cy="4330765"/>
            </a:xfrm>
            <a:prstGeom prst="rect">
              <a:avLst/>
            </a:prstGeom>
          </p:spPr>
          <p:txBody>
            <a:bodyPr lIns="50800" tIns="50800" rIns="50800" bIns="50800" rtlCol="0" anchor="ctr"/>
            <a:lstStyle/>
            <a:p>
              <a:pPr algn="ctr">
                <a:lnSpc>
                  <a:spcPts val="2659"/>
                </a:lnSpc>
                <a:spcBef>
                  <a:spcPct val="0"/>
                </a:spcBef>
              </a:pPr>
              <a:endParaRPr/>
            </a:p>
          </p:txBody>
        </p:sp>
      </p:grpSp>
      <p:grpSp>
        <p:nvGrpSpPr>
          <p:cNvPr id="5" name="Group 5"/>
          <p:cNvGrpSpPr/>
          <p:nvPr/>
        </p:nvGrpSpPr>
        <p:grpSpPr>
          <a:xfrm>
            <a:off x="10718103" y="7762562"/>
            <a:ext cx="7569897" cy="2524438"/>
            <a:chOff x="0" y="0"/>
            <a:chExt cx="4078298" cy="1360047"/>
          </a:xfrm>
        </p:grpSpPr>
        <p:sp>
          <p:nvSpPr>
            <p:cNvPr id="6" name="Freeform 6"/>
            <p:cNvSpPr/>
            <p:nvPr/>
          </p:nvSpPr>
          <p:spPr>
            <a:xfrm>
              <a:off x="0" y="0"/>
              <a:ext cx="4078298" cy="1360047"/>
            </a:xfrm>
            <a:custGeom>
              <a:avLst/>
              <a:gdLst/>
              <a:ahLst/>
              <a:cxnLst/>
              <a:rect l="l" t="t" r="r" b="b"/>
              <a:pathLst>
                <a:path w="4078298" h="1360047">
                  <a:moveTo>
                    <a:pt x="0" y="0"/>
                  </a:moveTo>
                  <a:lnTo>
                    <a:pt x="4078298" y="0"/>
                  </a:lnTo>
                  <a:lnTo>
                    <a:pt x="4078298" y="1360047"/>
                  </a:lnTo>
                  <a:lnTo>
                    <a:pt x="0" y="1360047"/>
                  </a:lnTo>
                  <a:close/>
                </a:path>
              </a:pathLst>
            </a:custGeom>
            <a:solidFill>
              <a:srgbClr val="FFDE59"/>
            </a:solidFill>
          </p:spPr>
        </p:sp>
        <p:sp>
          <p:nvSpPr>
            <p:cNvPr id="7" name="TextBox 7"/>
            <p:cNvSpPr txBox="1"/>
            <p:nvPr/>
          </p:nvSpPr>
          <p:spPr>
            <a:xfrm>
              <a:off x="0" y="-38100"/>
              <a:ext cx="4078298" cy="1398147"/>
            </a:xfrm>
            <a:prstGeom prst="rect">
              <a:avLst/>
            </a:prstGeom>
          </p:spPr>
          <p:txBody>
            <a:bodyPr lIns="50800" tIns="50800" rIns="50800" bIns="50800" rtlCol="0" anchor="ctr"/>
            <a:lstStyle/>
            <a:p>
              <a:pPr algn="ctr">
                <a:lnSpc>
                  <a:spcPts val="2659"/>
                </a:lnSpc>
                <a:spcBef>
                  <a:spcPct val="0"/>
                </a:spcBef>
              </a:pPr>
              <a:endParaRPr/>
            </a:p>
          </p:txBody>
        </p:sp>
      </p:grpSp>
      <p:sp>
        <p:nvSpPr>
          <p:cNvPr id="8" name="Freeform 8"/>
          <p:cNvSpPr/>
          <p:nvPr/>
        </p:nvSpPr>
        <p:spPr>
          <a:xfrm>
            <a:off x="14293892" y="2465091"/>
            <a:ext cx="3792054" cy="5056072"/>
          </a:xfrm>
          <a:custGeom>
            <a:avLst/>
            <a:gdLst/>
            <a:ahLst/>
            <a:cxnLst/>
            <a:rect l="l" t="t" r="r" b="b"/>
            <a:pathLst>
              <a:path w="3792054" h="5056072">
                <a:moveTo>
                  <a:pt x="0" y="0"/>
                </a:moveTo>
                <a:lnTo>
                  <a:pt x="3792054" y="0"/>
                </a:lnTo>
                <a:lnTo>
                  <a:pt x="3792054" y="5056072"/>
                </a:lnTo>
                <a:lnTo>
                  <a:pt x="0" y="5056072"/>
                </a:lnTo>
                <a:lnTo>
                  <a:pt x="0" y="0"/>
                </a:lnTo>
                <a:close/>
              </a:path>
            </a:pathLst>
          </a:custGeom>
          <a:blipFill>
            <a:blip r:embed="rId2"/>
            <a:stretch>
              <a:fillRect/>
            </a:stretch>
          </a:blipFill>
        </p:spPr>
      </p:sp>
      <p:sp>
        <p:nvSpPr>
          <p:cNvPr id="9" name="Freeform 9"/>
          <p:cNvSpPr/>
          <p:nvPr/>
        </p:nvSpPr>
        <p:spPr>
          <a:xfrm>
            <a:off x="200446" y="4469845"/>
            <a:ext cx="4245627" cy="5660836"/>
          </a:xfrm>
          <a:custGeom>
            <a:avLst/>
            <a:gdLst/>
            <a:ahLst/>
            <a:cxnLst/>
            <a:rect l="l" t="t" r="r" b="b"/>
            <a:pathLst>
              <a:path w="4245627" h="5660836">
                <a:moveTo>
                  <a:pt x="0" y="0"/>
                </a:moveTo>
                <a:lnTo>
                  <a:pt x="4245627" y="0"/>
                </a:lnTo>
                <a:lnTo>
                  <a:pt x="4245627" y="5660836"/>
                </a:lnTo>
                <a:lnTo>
                  <a:pt x="0" y="5660836"/>
                </a:lnTo>
                <a:lnTo>
                  <a:pt x="0" y="0"/>
                </a:lnTo>
                <a:close/>
              </a:path>
            </a:pathLst>
          </a:custGeom>
          <a:blipFill>
            <a:blip r:embed="rId3"/>
            <a:stretch>
              <a:fillRect/>
            </a:stretch>
          </a:blipFill>
        </p:spPr>
      </p:sp>
      <p:sp>
        <p:nvSpPr>
          <p:cNvPr id="10" name="Freeform 10"/>
          <p:cNvSpPr/>
          <p:nvPr/>
        </p:nvSpPr>
        <p:spPr>
          <a:xfrm>
            <a:off x="4812987" y="5893899"/>
            <a:ext cx="5649042" cy="4236782"/>
          </a:xfrm>
          <a:custGeom>
            <a:avLst/>
            <a:gdLst/>
            <a:ahLst/>
            <a:cxnLst/>
            <a:rect l="l" t="t" r="r" b="b"/>
            <a:pathLst>
              <a:path w="5649042" h="4236782">
                <a:moveTo>
                  <a:pt x="0" y="0"/>
                </a:moveTo>
                <a:lnTo>
                  <a:pt x="5649042" y="0"/>
                </a:lnTo>
                <a:lnTo>
                  <a:pt x="5649042" y="4236782"/>
                </a:lnTo>
                <a:lnTo>
                  <a:pt x="0" y="4236782"/>
                </a:lnTo>
                <a:lnTo>
                  <a:pt x="0" y="0"/>
                </a:lnTo>
                <a:close/>
              </a:path>
            </a:pathLst>
          </a:custGeom>
          <a:blipFill>
            <a:blip r:embed="rId4"/>
            <a:stretch>
              <a:fillRect/>
            </a:stretch>
          </a:blipFill>
        </p:spPr>
      </p:sp>
      <p:sp>
        <p:nvSpPr>
          <p:cNvPr id="11" name="TextBox 11"/>
          <p:cNvSpPr txBox="1"/>
          <p:nvPr/>
        </p:nvSpPr>
        <p:spPr>
          <a:xfrm>
            <a:off x="521832" y="2398416"/>
            <a:ext cx="13614205" cy="1895475"/>
          </a:xfrm>
          <a:prstGeom prst="rect">
            <a:avLst/>
          </a:prstGeom>
        </p:spPr>
        <p:txBody>
          <a:bodyPr lIns="0" tIns="0" rIns="0" bIns="0" rtlCol="0" anchor="t">
            <a:spAutoFit/>
          </a:bodyPr>
          <a:lstStyle/>
          <a:p>
            <a:pPr algn="l">
              <a:lnSpc>
                <a:spcPts val="3600"/>
              </a:lnSpc>
            </a:pPr>
            <a:r>
              <a:rPr lang="en-US" sz="3000">
                <a:solidFill>
                  <a:srgbClr val="000000"/>
                </a:solidFill>
                <a:latin typeface="Avenir"/>
                <a:ea typeface="Avenir"/>
                <a:cs typeface="Avenir"/>
                <a:sym typeface="Avenir"/>
              </a:rPr>
              <a:t>We take 7 coaches to Lourdes (to save you doing some quick maths that means there are about 250 - 300 youth pilgrims - so you are definitely not going to be on your own!). Each coach is based in an area of the archdiocese - so you will have one based in, or near, your area.</a:t>
            </a:r>
          </a:p>
        </p:txBody>
      </p:sp>
      <p:sp>
        <p:nvSpPr>
          <p:cNvPr id="12" name="TextBox 12"/>
          <p:cNvSpPr txBox="1"/>
          <p:nvPr/>
        </p:nvSpPr>
        <p:spPr>
          <a:xfrm>
            <a:off x="10828942" y="8833266"/>
            <a:ext cx="7693396" cy="2058960"/>
          </a:xfrm>
          <a:prstGeom prst="rect">
            <a:avLst/>
          </a:prstGeom>
        </p:spPr>
        <p:txBody>
          <a:bodyPr lIns="0" tIns="0" rIns="0" bIns="0" rtlCol="0" anchor="t">
            <a:spAutoFit/>
          </a:bodyPr>
          <a:lstStyle/>
          <a:p>
            <a:pPr algn="ctr">
              <a:lnSpc>
                <a:spcPts val="13724"/>
              </a:lnSpc>
            </a:pPr>
            <a:r>
              <a:rPr lang="en-US" sz="19606">
                <a:solidFill>
                  <a:srgbClr val="B39EFF"/>
                </a:solidFill>
                <a:latin typeface="Genty"/>
                <a:ea typeface="Genty"/>
                <a:cs typeface="Genty"/>
                <a:sym typeface="Genty"/>
              </a:rPr>
              <a:t>Social</a:t>
            </a:r>
          </a:p>
        </p:txBody>
      </p:sp>
      <p:sp>
        <p:nvSpPr>
          <p:cNvPr id="13" name="TextBox 13"/>
          <p:cNvSpPr txBox="1"/>
          <p:nvPr/>
        </p:nvSpPr>
        <p:spPr>
          <a:xfrm>
            <a:off x="200446" y="-44413"/>
            <a:ext cx="11402958" cy="2219325"/>
          </a:xfrm>
          <a:prstGeom prst="rect">
            <a:avLst/>
          </a:prstGeom>
        </p:spPr>
        <p:txBody>
          <a:bodyPr lIns="0" tIns="0" rIns="0" bIns="0" rtlCol="0" anchor="t">
            <a:spAutoFit/>
          </a:bodyPr>
          <a:lstStyle/>
          <a:p>
            <a:pPr algn="l">
              <a:lnSpc>
                <a:spcPts val="15598"/>
              </a:lnSpc>
            </a:pPr>
            <a:r>
              <a:rPr lang="en-US" sz="12998" b="1">
                <a:solidFill>
                  <a:srgbClr val="FFDE59"/>
                </a:solidFill>
                <a:latin typeface="Avenir Bold"/>
                <a:ea typeface="Avenir Bold"/>
                <a:cs typeface="Avenir Bold"/>
                <a:sym typeface="Avenir Bold"/>
              </a:rPr>
              <a:t>The Coaches</a:t>
            </a:r>
          </a:p>
        </p:txBody>
      </p:sp>
      <p:sp>
        <p:nvSpPr>
          <p:cNvPr id="14" name="TextBox 14"/>
          <p:cNvSpPr txBox="1"/>
          <p:nvPr/>
        </p:nvSpPr>
        <p:spPr>
          <a:xfrm>
            <a:off x="4740630" y="4365233"/>
            <a:ext cx="9395406" cy="1400175"/>
          </a:xfrm>
          <a:prstGeom prst="rect">
            <a:avLst/>
          </a:prstGeom>
        </p:spPr>
        <p:txBody>
          <a:bodyPr lIns="0" tIns="0" rIns="0" bIns="0" rtlCol="0" anchor="t">
            <a:spAutoFit/>
          </a:bodyPr>
          <a:lstStyle/>
          <a:p>
            <a:pPr algn="l">
              <a:lnSpc>
                <a:spcPts val="3599"/>
              </a:lnSpc>
            </a:pPr>
            <a:r>
              <a:rPr lang="en-US" sz="2999">
                <a:solidFill>
                  <a:srgbClr val="000000"/>
                </a:solidFill>
                <a:latin typeface="Avenir"/>
                <a:ea typeface="Avenir"/>
                <a:cs typeface="Avenir"/>
                <a:sym typeface="Avenir"/>
              </a:rPr>
              <a:t>Each coach then forms it’s own mini community. You will have preparation meetings together before you leave so you get to meet other youth pilgrims and</a:t>
            </a:r>
          </a:p>
        </p:txBody>
      </p:sp>
      <p:sp>
        <p:nvSpPr>
          <p:cNvPr id="15" name="TextBox 15"/>
          <p:cNvSpPr txBox="1"/>
          <p:nvPr/>
        </p:nvSpPr>
        <p:spPr>
          <a:xfrm>
            <a:off x="10718103" y="5822558"/>
            <a:ext cx="3417934" cy="1400175"/>
          </a:xfrm>
          <a:prstGeom prst="rect">
            <a:avLst/>
          </a:prstGeom>
        </p:spPr>
        <p:txBody>
          <a:bodyPr lIns="0" tIns="0" rIns="0" bIns="0" rtlCol="0" anchor="t">
            <a:spAutoFit/>
          </a:bodyPr>
          <a:lstStyle/>
          <a:p>
            <a:pPr algn="l">
              <a:lnSpc>
                <a:spcPts val="3599"/>
              </a:lnSpc>
            </a:pPr>
            <a:r>
              <a:rPr lang="en-US" sz="2999">
                <a:solidFill>
                  <a:srgbClr val="000000"/>
                </a:solidFill>
                <a:latin typeface="Avenir"/>
                <a:ea typeface="Avenir"/>
                <a:cs typeface="Avenir"/>
                <a:sym typeface="Avenir"/>
              </a:rPr>
              <a:t>learn about what you will be doing in Lourdes.</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19</TotalTime>
  <Words>1926</Words>
  <Application>Microsoft Office PowerPoint</Application>
  <PresentationFormat>Custom</PresentationFormat>
  <Paragraphs>157</Paragraphs>
  <Slides>20</Slides>
  <Notes>1</Notes>
  <HiddenSlides>0</HiddenSlides>
  <MMClips>2</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20</vt:i4>
      </vt:variant>
    </vt:vector>
  </HeadingPairs>
  <TitlesOfParts>
    <vt:vector size="32" baseType="lpstr">
      <vt:lpstr>Magnolia Script</vt:lpstr>
      <vt:lpstr>Avenir</vt:lpstr>
      <vt:lpstr>Negrita Pro</vt:lpstr>
      <vt:lpstr>Genty</vt:lpstr>
      <vt:lpstr>Chloe</vt:lpstr>
      <vt:lpstr>Avenir Bold</vt:lpstr>
      <vt:lpstr>Alfa Slab One</vt:lpstr>
      <vt:lpstr>Calibri</vt:lpstr>
      <vt:lpstr>Bricolage Grotesque Bold</vt:lpstr>
      <vt:lpstr>Arial</vt:lpstr>
      <vt:lpstr>Aptos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lourdes pilgrimage</dc:title>
  <cp:lastModifiedBy>Simon Gore</cp:lastModifiedBy>
  <cp:revision>2</cp:revision>
  <dcterms:created xsi:type="dcterms:W3CDTF">2006-08-16T00:00:00Z</dcterms:created>
  <dcterms:modified xsi:type="dcterms:W3CDTF">2026-09-02T10:38:02Z</dcterms:modified>
  <dc:identifier>DAGwzYAAuU8</dc:identifier>
</cp:coreProperties>
</file>